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648" r:id="rId5"/>
  </p:sldMasterIdLst>
  <p:notesMasterIdLst>
    <p:notesMasterId r:id="rId76"/>
  </p:notesMasterIdLst>
  <p:sldIdLst>
    <p:sldId id="256" r:id="rId6"/>
    <p:sldId id="2498" r:id="rId7"/>
    <p:sldId id="277" r:id="rId8"/>
    <p:sldId id="278" r:id="rId9"/>
    <p:sldId id="279" r:id="rId10"/>
    <p:sldId id="259" r:id="rId11"/>
    <p:sldId id="2486" r:id="rId12"/>
    <p:sldId id="2487" r:id="rId13"/>
    <p:sldId id="2496" r:id="rId14"/>
    <p:sldId id="272" r:id="rId15"/>
    <p:sldId id="257" r:id="rId16"/>
    <p:sldId id="280" r:id="rId17"/>
    <p:sldId id="281" r:id="rId18"/>
    <p:sldId id="258" r:id="rId19"/>
    <p:sldId id="283" r:id="rId20"/>
    <p:sldId id="282" r:id="rId21"/>
    <p:sldId id="275" r:id="rId22"/>
    <p:sldId id="273" r:id="rId23"/>
    <p:sldId id="274" r:id="rId24"/>
    <p:sldId id="284" r:id="rId25"/>
    <p:sldId id="676" r:id="rId26"/>
    <p:sldId id="2501" r:id="rId27"/>
    <p:sldId id="2502" r:id="rId28"/>
    <p:sldId id="2580" r:id="rId29"/>
    <p:sldId id="2581" r:id="rId30"/>
    <p:sldId id="2503" r:id="rId31"/>
    <p:sldId id="2506" r:id="rId32"/>
    <p:sldId id="2508" r:id="rId33"/>
    <p:sldId id="560" r:id="rId34"/>
    <p:sldId id="286" r:id="rId35"/>
    <p:sldId id="2507" r:id="rId36"/>
    <p:sldId id="2585" r:id="rId37"/>
    <p:sldId id="2588" r:id="rId38"/>
    <p:sldId id="2582" r:id="rId39"/>
    <p:sldId id="2587" r:id="rId40"/>
    <p:sldId id="2504" r:id="rId41"/>
    <p:sldId id="268" r:id="rId42"/>
    <p:sldId id="2495" r:id="rId43"/>
    <p:sldId id="269" r:id="rId44"/>
    <p:sldId id="287" r:id="rId45"/>
    <p:sldId id="271" r:id="rId46"/>
    <p:sldId id="2497" r:id="rId47"/>
    <p:sldId id="289" r:id="rId48"/>
    <p:sldId id="276" r:id="rId49"/>
    <p:sldId id="2493" r:id="rId50"/>
    <p:sldId id="288" r:id="rId51"/>
    <p:sldId id="2488" r:id="rId52"/>
    <p:sldId id="2489" r:id="rId53"/>
    <p:sldId id="2490" r:id="rId54"/>
    <p:sldId id="660" r:id="rId55"/>
    <p:sldId id="2597" r:id="rId56"/>
    <p:sldId id="2603" r:id="rId57"/>
    <p:sldId id="2595" r:id="rId58"/>
    <p:sldId id="2491" r:id="rId59"/>
    <p:sldId id="291" r:id="rId60"/>
    <p:sldId id="572" r:id="rId61"/>
    <p:sldId id="573" r:id="rId62"/>
    <p:sldId id="444" r:id="rId63"/>
    <p:sldId id="575" r:id="rId64"/>
    <p:sldId id="578" r:id="rId65"/>
    <p:sldId id="2492" r:id="rId66"/>
    <p:sldId id="2494" r:id="rId67"/>
    <p:sldId id="292" r:id="rId68"/>
    <p:sldId id="566" r:id="rId69"/>
    <p:sldId id="2485" r:id="rId70"/>
    <p:sldId id="290" r:id="rId71"/>
    <p:sldId id="2602" r:id="rId72"/>
    <p:sldId id="2599" r:id="rId73"/>
    <p:sldId id="2601" r:id="rId74"/>
    <p:sldId id="2589" r:id="rId7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5" autoAdjust="0"/>
    <p:restoredTop sz="94660"/>
  </p:normalViewPr>
  <p:slideViewPr>
    <p:cSldViewPr snapToGrid="0">
      <p:cViewPr varScale="1">
        <p:scale>
          <a:sx n="76" d="100"/>
          <a:sy n="76" d="100"/>
        </p:scale>
        <p:origin x="67" y="5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icontext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dgm:fillClrLst>
    <dgm:linClrLst meth="repeat">
      <a:schemeClr val="lt1">
        <a:alpha val="0"/>
      </a:schemeClr>
    </dgm:linClrLst>
    <dgm:effectClrLst/>
    <dgm:txLinClrLst/>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A722A4-0F18-4115-9572-344666F0F885}" type="doc">
      <dgm:prSet loTypeId="urn:microsoft.com/office/officeart/2018/2/layout/IconVerticalSolidList" loCatId="icon" qsTypeId="urn:microsoft.com/office/officeart/2005/8/quickstyle/simple1" qsCatId="simple" csTypeId="urn:microsoft.com/office/officeart/2018/5/colors/Iconchunking_neutralicontext_accent2_2" csCatId="accent2" phldr="1"/>
      <dgm:spPr/>
      <dgm:t>
        <a:bodyPr/>
        <a:lstStyle/>
        <a:p>
          <a:endParaRPr lang="en-US"/>
        </a:p>
      </dgm:t>
    </dgm:pt>
    <dgm:pt modelId="{B74B055F-C546-4A1F-96C7-49C3D201E78B}">
      <dgm:prSet/>
      <dgm:spPr/>
      <dgm:t>
        <a:bodyPr/>
        <a:lstStyle/>
        <a:p>
          <a:pPr>
            <a:lnSpc>
              <a:spcPct val="100000"/>
            </a:lnSpc>
          </a:pPr>
          <a:r>
            <a:rPr lang="en-US"/>
            <a:t>The fan will be running and will not turn off. </a:t>
          </a:r>
        </a:p>
      </dgm:t>
    </dgm:pt>
    <dgm:pt modelId="{C859E420-DB08-4122-B559-637EA7527906}" type="parTrans" cxnId="{E36558D9-3779-4B45-A14C-494CE064E780}">
      <dgm:prSet/>
      <dgm:spPr/>
      <dgm:t>
        <a:bodyPr/>
        <a:lstStyle/>
        <a:p>
          <a:endParaRPr lang="en-US"/>
        </a:p>
      </dgm:t>
    </dgm:pt>
    <dgm:pt modelId="{5BD072AA-A956-4408-9564-67AB1D5A3F39}" type="sibTrans" cxnId="{E36558D9-3779-4B45-A14C-494CE064E780}">
      <dgm:prSet/>
      <dgm:spPr/>
      <dgm:t>
        <a:bodyPr/>
        <a:lstStyle/>
        <a:p>
          <a:pPr>
            <a:lnSpc>
              <a:spcPct val="100000"/>
            </a:lnSpc>
          </a:pPr>
          <a:endParaRPr lang="en-US"/>
        </a:p>
      </dgm:t>
    </dgm:pt>
    <dgm:pt modelId="{FFEF046F-4206-4420-9F5D-E93685ADB020}">
      <dgm:prSet/>
      <dgm:spPr/>
      <dgm:t>
        <a:bodyPr/>
        <a:lstStyle/>
        <a:p>
          <a:pPr>
            <a:lnSpc>
              <a:spcPct val="100000"/>
            </a:lnSpc>
          </a:pPr>
          <a:r>
            <a:rPr lang="en-US"/>
            <a:t>The </a:t>
          </a:r>
          <a:r>
            <a:rPr lang="en-US">
              <a:latin typeface="Calibri Light" panose="020F0302020204030204"/>
            </a:rPr>
            <a:t>unit</a:t>
          </a:r>
          <a:r>
            <a:rPr lang="en-US"/>
            <a:t> will not</a:t>
          </a:r>
          <a:r>
            <a:rPr lang="en-US">
              <a:latin typeface="Calibri Light" panose="020F0302020204030204"/>
            </a:rPr>
            <a:t> cool or heat</a:t>
          </a:r>
          <a:r>
            <a:rPr lang="en-US"/>
            <a:t>.</a:t>
          </a:r>
        </a:p>
      </dgm:t>
    </dgm:pt>
    <dgm:pt modelId="{6BD2F691-2F86-4BD3-9C21-34E10E6D7966}" type="parTrans" cxnId="{69B2D62A-A1F3-4838-8702-6A9990F89662}">
      <dgm:prSet/>
      <dgm:spPr/>
      <dgm:t>
        <a:bodyPr/>
        <a:lstStyle/>
        <a:p>
          <a:endParaRPr lang="en-US"/>
        </a:p>
      </dgm:t>
    </dgm:pt>
    <dgm:pt modelId="{88E7A400-1BE4-44D4-BCA4-4543C51CCC56}" type="sibTrans" cxnId="{69B2D62A-A1F3-4838-8702-6A9990F89662}">
      <dgm:prSet/>
      <dgm:spPr/>
      <dgm:t>
        <a:bodyPr/>
        <a:lstStyle/>
        <a:p>
          <a:pPr>
            <a:lnSpc>
              <a:spcPct val="100000"/>
            </a:lnSpc>
          </a:pPr>
          <a:endParaRPr lang="en-US"/>
        </a:p>
      </dgm:t>
    </dgm:pt>
    <dgm:pt modelId="{90D01F9B-3A09-4F59-9931-FE90B91C4EA6}">
      <dgm:prSet phldr="0"/>
      <dgm:spPr/>
      <dgm:t>
        <a:bodyPr/>
        <a:lstStyle/>
        <a:p>
          <a:pPr>
            <a:lnSpc>
              <a:spcPct val="100000"/>
            </a:lnSpc>
          </a:pPr>
          <a:r>
            <a:rPr lang="en-US">
              <a:latin typeface="Calibri Light" panose="020F0302020204030204"/>
            </a:rPr>
            <a:t> Bottom line: No cooling or heating + fan running --&gt; There may be a leak</a:t>
          </a:r>
          <a:endParaRPr lang="en-US"/>
        </a:p>
      </dgm:t>
    </dgm:pt>
    <dgm:pt modelId="{839C5266-B50D-40E3-BF64-65341F60DFA9}" type="parTrans" cxnId="{8AA698BE-BAC2-4405-A5C4-8A5664C88018}">
      <dgm:prSet/>
      <dgm:spPr/>
      <dgm:t>
        <a:bodyPr/>
        <a:lstStyle/>
        <a:p>
          <a:endParaRPr lang="en-US"/>
        </a:p>
      </dgm:t>
    </dgm:pt>
    <dgm:pt modelId="{1701295F-BCEB-44F5-8420-464939AA8FFE}" type="sibTrans" cxnId="{8AA698BE-BAC2-4405-A5C4-8A5664C88018}">
      <dgm:prSet/>
      <dgm:spPr/>
      <dgm:t>
        <a:bodyPr/>
        <a:lstStyle/>
        <a:p>
          <a:endParaRPr lang="en-US"/>
        </a:p>
      </dgm:t>
    </dgm:pt>
    <dgm:pt modelId="{CB09C403-9142-41B9-92B2-101294990375}">
      <dgm:prSet phldr="0"/>
      <dgm:spPr/>
      <dgm:t>
        <a:bodyPr/>
        <a:lstStyle/>
        <a:p>
          <a:pPr>
            <a:lnSpc>
              <a:spcPct val="100000"/>
            </a:lnSpc>
          </a:pPr>
          <a:r>
            <a:rPr lang="en-US"/>
            <a:t>There is a detector inside the equipment that will turn on fan </a:t>
          </a:r>
          <a:r>
            <a:rPr lang="en-US">
              <a:latin typeface="Calibri Light" panose="020F0302020204030204"/>
            </a:rPr>
            <a:t>at 25</a:t>
          </a:r>
          <a:r>
            <a:rPr lang="en-US"/>
            <a:t>%</a:t>
          </a:r>
          <a:r>
            <a:rPr lang="en-US">
              <a:latin typeface="Calibri Light" panose="020F0302020204030204"/>
            </a:rPr>
            <a:t> </a:t>
          </a:r>
          <a:r>
            <a:rPr lang="en-US"/>
            <a:t> </a:t>
          </a:r>
          <a:r>
            <a:rPr lang="en-US">
              <a:latin typeface="Calibri Light" panose="020F0302020204030204"/>
            </a:rPr>
            <a:t>LFL (or </a:t>
          </a:r>
          <a:r>
            <a:rPr lang="en-US" b="0" i="0" u="none" strike="noStrike" cap="none" baseline="0" noProof="0">
              <a:latin typeface="Calibri Light"/>
              <a:cs typeface="Calibri Light"/>
            </a:rPr>
            <a:t>lower</a:t>
          </a:r>
          <a:r>
            <a:rPr lang="en-US">
              <a:latin typeface="Calibri Light" panose="020F0302020204030204"/>
            </a:rPr>
            <a:t>)</a:t>
          </a:r>
          <a:r>
            <a:rPr lang="en-US" b="0" i="0" u="none" strike="noStrike" cap="none" baseline="0" noProof="0">
              <a:latin typeface="Calibri Light"/>
              <a:cs typeface="Calibri Light"/>
            </a:rPr>
            <a:t> </a:t>
          </a:r>
          <a:r>
            <a:rPr lang="en-US">
              <a:latin typeface="Calibri Light" panose="020F0302020204030204"/>
            </a:rPr>
            <a:t>and</a:t>
          </a:r>
          <a:r>
            <a:rPr lang="en-US" b="0" i="0" u="none" strike="noStrike" cap="none" baseline="0" noProof="0">
              <a:latin typeface="Calibri Light"/>
              <a:cs typeface="Calibri Light"/>
            </a:rPr>
            <a:t> </a:t>
          </a:r>
          <a:r>
            <a:rPr lang="en-US">
              <a:latin typeface="Calibri Light" panose="020F0302020204030204"/>
            </a:rPr>
            <a:t>turn</a:t>
          </a:r>
          <a:r>
            <a:rPr lang="en-US" b="0" i="0" u="none" strike="noStrike" cap="none" baseline="0" noProof="0">
              <a:latin typeface="Calibri Light"/>
              <a:cs typeface="Calibri Light"/>
            </a:rPr>
            <a:t> off cooling</a:t>
          </a:r>
          <a:r>
            <a:rPr lang="en-US">
              <a:latin typeface="Calibri Light" panose="020F0302020204030204"/>
            </a:rPr>
            <a:t>,</a:t>
          </a:r>
          <a:r>
            <a:rPr lang="en-US" b="0" i="0" u="none" strike="noStrike" cap="none" baseline="0" noProof="0">
              <a:latin typeface="Calibri Light"/>
              <a:cs typeface="Calibri Light"/>
            </a:rPr>
            <a:t> </a:t>
          </a:r>
          <a:r>
            <a:rPr lang="en-US">
              <a:latin typeface="Calibri Light" panose="020F0302020204030204"/>
            </a:rPr>
            <a:t>heating</a:t>
          </a:r>
          <a:r>
            <a:rPr lang="en-US" b="0" i="0" u="none" strike="noStrike" cap="none" baseline="0" noProof="0">
              <a:latin typeface="Calibri Light"/>
              <a:cs typeface="Calibri Light"/>
            </a:rPr>
            <a:t> and</a:t>
          </a:r>
          <a:r>
            <a:rPr lang="en-US">
              <a:latin typeface="Calibri Light" panose="020F0302020204030204"/>
            </a:rPr>
            <a:t> electrostatic</a:t>
          </a:r>
          <a:r>
            <a:rPr lang="en-US" b="0" i="0" u="none" strike="noStrike" cap="none" baseline="0" noProof="0">
              <a:latin typeface="Calibri Light"/>
              <a:cs typeface="Calibri Light"/>
            </a:rPr>
            <a:t> </a:t>
          </a:r>
          <a:r>
            <a:rPr lang="en-US">
              <a:latin typeface="Calibri Light" panose="020F0302020204030204"/>
            </a:rPr>
            <a:t>ignition</a:t>
          </a:r>
          <a:r>
            <a:rPr lang="en-US" b="0" i="0" u="none" strike="noStrike" cap="none" baseline="0" noProof="0">
              <a:latin typeface="Calibri Light"/>
              <a:cs typeface="Calibri Light"/>
            </a:rPr>
            <a:t> sources</a:t>
          </a:r>
          <a:endParaRPr lang="en-US">
            <a:latin typeface="Calibri Light" panose="020F0302020204030204"/>
          </a:endParaRPr>
        </a:p>
      </dgm:t>
    </dgm:pt>
    <dgm:pt modelId="{423ABD7F-A9FE-47DD-95D4-390D7028F92A}" type="parTrans" cxnId="{7A642E55-F808-473B-ADFA-48244BFE769F}">
      <dgm:prSet/>
      <dgm:spPr/>
      <dgm:t>
        <a:bodyPr/>
        <a:lstStyle/>
        <a:p>
          <a:endParaRPr lang="en-US"/>
        </a:p>
      </dgm:t>
    </dgm:pt>
    <dgm:pt modelId="{FB8023C9-8F0D-472B-9814-7563FC6E91BD}" type="sibTrans" cxnId="{7A642E55-F808-473B-ADFA-48244BFE769F}">
      <dgm:prSet/>
      <dgm:spPr/>
      <dgm:t>
        <a:bodyPr/>
        <a:lstStyle/>
        <a:p>
          <a:endParaRPr lang="en-US"/>
        </a:p>
      </dgm:t>
    </dgm:pt>
    <dgm:pt modelId="{89FA277E-400E-417F-80F5-7E20309268AD}" type="pres">
      <dgm:prSet presAssocID="{9FA722A4-0F18-4115-9572-344666F0F885}" presName="root" presStyleCnt="0">
        <dgm:presLayoutVars>
          <dgm:dir/>
          <dgm:resizeHandles val="exact"/>
        </dgm:presLayoutVars>
      </dgm:prSet>
      <dgm:spPr/>
    </dgm:pt>
    <dgm:pt modelId="{4E0AA3ED-056A-430F-8F1D-C8B5BF79AB9A}" type="pres">
      <dgm:prSet presAssocID="{CB09C403-9142-41B9-92B2-101294990375}" presName="compNode" presStyleCnt="0"/>
      <dgm:spPr/>
    </dgm:pt>
    <dgm:pt modelId="{806E789B-45D4-4869-97B3-A4D44A4349E3}" type="pres">
      <dgm:prSet presAssocID="{CB09C403-9142-41B9-92B2-101294990375}" presName="bgRect" presStyleLbl="bgShp" presStyleIdx="0" presStyleCnt="4"/>
      <dgm:spPr/>
    </dgm:pt>
    <dgm:pt modelId="{05E5E832-7A9A-40B3-A297-E9CC5394BE38}" type="pres">
      <dgm:prSet presAssocID="{CB09C403-9142-41B9-92B2-101294990375}" presName="iconRect" presStyleLbl="node1" presStyleIdx="0" presStyleCnt="4"/>
      <dgm:spPr>
        <a:ln>
          <a:noFill/>
        </a:ln>
      </dgm:spPr>
    </dgm:pt>
    <dgm:pt modelId="{D64B3F3D-4EBC-403F-BB90-4AA4508C022B}" type="pres">
      <dgm:prSet presAssocID="{CB09C403-9142-41B9-92B2-101294990375}" presName="spaceRect" presStyleCnt="0"/>
      <dgm:spPr/>
    </dgm:pt>
    <dgm:pt modelId="{7C748DB3-FE1F-416D-9304-66BF2FC8D007}" type="pres">
      <dgm:prSet presAssocID="{CB09C403-9142-41B9-92B2-101294990375}" presName="parTx" presStyleLbl="revTx" presStyleIdx="0" presStyleCnt="4">
        <dgm:presLayoutVars>
          <dgm:chMax val="0"/>
          <dgm:chPref val="0"/>
        </dgm:presLayoutVars>
      </dgm:prSet>
      <dgm:spPr/>
    </dgm:pt>
    <dgm:pt modelId="{244CC0ED-6D6B-4BD2-95A3-99D14245EB54}" type="pres">
      <dgm:prSet presAssocID="{FB8023C9-8F0D-472B-9814-7563FC6E91BD}" presName="sibTrans" presStyleCnt="0"/>
      <dgm:spPr/>
    </dgm:pt>
    <dgm:pt modelId="{8A5A07EF-59A0-44F3-ACAE-BECD37A2BF0A}" type="pres">
      <dgm:prSet presAssocID="{B74B055F-C546-4A1F-96C7-49C3D201E78B}" presName="compNode" presStyleCnt="0"/>
      <dgm:spPr/>
    </dgm:pt>
    <dgm:pt modelId="{39583261-F0CD-422A-BCF7-1527B9297585}" type="pres">
      <dgm:prSet presAssocID="{B74B055F-C546-4A1F-96C7-49C3D201E78B}" presName="bgRect" presStyleLbl="bgShp" presStyleIdx="1" presStyleCnt="4"/>
      <dgm:spPr/>
    </dgm:pt>
    <dgm:pt modelId="{BEF64780-9EAB-4EA4-8D74-0291D0F30247}" type="pres">
      <dgm:prSet presAssocID="{B74B055F-C546-4A1F-96C7-49C3D201E78B}" presName="iconRect" presStyleLbl="node1" presStyleIdx="1"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unning"/>
        </a:ext>
      </dgm:extLst>
    </dgm:pt>
    <dgm:pt modelId="{FD3B0C7E-A3BA-49AC-AB91-1EC88C1F3939}" type="pres">
      <dgm:prSet presAssocID="{B74B055F-C546-4A1F-96C7-49C3D201E78B}" presName="spaceRect" presStyleCnt="0"/>
      <dgm:spPr/>
    </dgm:pt>
    <dgm:pt modelId="{8FE333F0-4AFC-4CD5-883E-6C532C16E5B5}" type="pres">
      <dgm:prSet presAssocID="{B74B055F-C546-4A1F-96C7-49C3D201E78B}" presName="parTx" presStyleLbl="revTx" presStyleIdx="1" presStyleCnt="4">
        <dgm:presLayoutVars>
          <dgm:chMax val="0"/>
          <dgm:chPref val="0"/>
        </dgm:presLayoutVars>
      </dgm:prSet>
      <dgm:spPr/>
    </dgm:pt>
    <dgm:pt modelId="{86B87AA2-CCD3-4C7D-BAA2-C18CB84E3270}" type="pres">
      <dgm:prSet presAssocID="{5BD072AA-A956-4408-9564-67AB1D5A3F39}" presName="sibTrans" presStyleCnt="0"/>
      <dgm:spPr/>
    </dgm:pt>
    <dgm:pt modelId="{EACD8B8A-C8B5-4BE0-84D0-F35C572DF072}" type="pres">
      <dgm:prSet presAssocID="{FFEF046F-4206-4420-9F5D-E93685ADB020}" presName="compNode" presStyleCnt="0"/>
      <dgm:spPr/>
    </dgm:pt>
    <dgm:pt modelId="{C47F9DDC-6E2D-47F1-A6D2-AA54BA3EE1E3}" type="pres">
      <dgm:prSet presAssocID="{FFEF046F-4206-4420-9F5D-E93685ADB020}" presName="bgRect" presStyleLbl="bgShp" presStyleIdx="2" presStyleCnt="4"/>
      <dgm:spPr/>
    </dgm:pt>
    <dgm:pt modelId="{38B9B420-5F34-4F9D-B989-9AAFB86FF8E8}" type="pres">
      <dgm:prSet presAssocID="{FFEF046F-4206-4420-9F5D-E93685ADB020}" presName="icon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ower"/>
        </a:ext>
      </dgm:extLst>
    </dgm:pt>
    <dgm:pt modelId="{93E41536-FC6E-4028-8A4D-E9A8A60AEB91}" type="pres">
      <dgm:prSet presAssocID="{FFEF046F-4206-4420-9F5D-E93685ADB020}" presName="spaceRect" presStyleCnt="0"/>
      <dgm:spPr/>
    </dgm:pt>
    <dgm:pt modelId="{23069D3F-F4CE-4A1B-96E3-67B94B55531B}" type="pres">
      <dgm:prSet presAssocID="{FFEF046F-4206-4420-9F5D-E93685ADB020}" presName="parTx" presStyleLbl="revTx" presStyleIdx="2" presStyleCnt="4">
        <dgm:presLayoutVars>
          <dgm:chMax val="0"/>
          <dgm:chPref val="0"/>
        </dgm:presLayoutVars>
      </dgm:prSet>
      <dgm:spPr/>
    </dgm:pt>
    <dgm:pt modelId="{DB1A2C72-5FEA-4DD8-BBB4-F750E9C25DF2}" type="pres">
      <dgm:prSet presAssocID="{88E7A400-1BE4-44D4-BCA4-4543C51CCC56}" presName="sibTrans" presStyleCnt="0"/>
      <dgm:spPr/>
    </dgm:pt>
    <dgm:pt modelId="{6C6E45E6-CBB4-47BE-AA3C-2A02879396BD}" type="pres">
      <dgm:prSet presAssocID="{90D01F9B-3A09-4F59-9931-FE90B91C4EA6}" presName="compNode" presStyleCnt="0"/>
      <dgm:spPr/>
    </dgm:pt>
    <dgm:pt modelId="{2303A0CB-A78E-4154-964B-400966E4B316}" type="pres">
      <dgm:prSet presAssocID="{90D01F9B-3A09-4F59-9931-FE90B91C4EA6}" presName="bgRect" presStyleLbl="bgShp" presStyleIdx="3" presStyleCnt="4"/>
      <dgm:spPr/>
    </dgm:pt>
    <dgm:pt modelId="{3AA98D51-0C48-4B43-AC1A-8708233580FC}" type="pres">
      <dgm:prSet presAssocID="{90D01F9B-3A09-4F59-9931-FE90B91C4EA6}" presName="iconRect" presStyleLbl="node1" presStyleIdx="3" presStyleCnt="4"/>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iamond Suit"/>
        </a:ext>
      </dgm:extLst>
    </dgm:pt>
    <dgm:pt modelId="{A8E5D946-850F-4512-9C07-17E42A841377}" type="pres">
      <dgm:prSet presAssocID="{90D01F9B-3A09-4F59-9931-FE90B91C4EA6}" presName="spaceRect" presStyleCnt="0"/>
      <dgm:spPr/>
    </dgm:pt>
    <dgm:pt modelId="{9CB82AAE-15C2-4D8F-BF0B-E67B8E33E009}" type="pres">
      <dgm:prSet presAssocID="{90D01F9B-3A09-4F59-9931-FE90B91C4EA6}" presName="parTx" presStyleLbl="revTx" presStyleIdx="3" presStyleCnt="4">
        <dgm:presLayoutVars>
          <dgm:chMax val="0"/>
          <dgm:chPref val="0"/>
        </dgm:presLayoutVars>
      </dgm:prSet>
      <dgm:spPr/>
    </dgm:pt>
  </dgm:ptLst>
  <dgm:cxnLst>
    <dgm:cxn modelId="{A93F0A04-BCD2-437A-99DC-D5385CBB91B5}" type="presOf" srcId="{B74B055F-C546-4A1F-96C7-49C3D201E78B}" destId="{8FE333F0-4AFC-4CD5-883E-6C532C16E5B5}" srcOrd="0" destOrd="0" presId="urn:microsoft.com/office/officeart/2018/2/layout/IconVerticalSolidList"/>
    <dgm:cxn modelId="{EF6CB417-8E3B-40A2-B85E-E4C5407509F0}" type="presOf" srcId="{90D01F9B-3A09-4F59-9931-FE90B91C4EA6}" destId="{9CB82AAE-15C2-4D8F-BF0B-E67B8E33E009}" srcOrd="0" destOrd="0" presId="urn:microsoft.com/office/officeart/2018/2/layout/IconVerticalSolidList"/>
    <dgm:cxn modelId="{69B2D62A-A1F3-4838-8702-6A9990F89662}" srcId="{9FA722A4-0F18-4115-9572-344666F0F885}" destId="{FFEF046F-4206-4420-9F5D-E93685ADB020}" srcOrd="2" destOrd="0" parTransId="{6BD2F691-2F86-4BD3-9C21-34E10E6D7966}" sibTransId="{88E7A400-1BE4-44D4-BCA4-4543C51CCC56}"/>
    <dgm:cxn modelId="{F1BAFB42-DD4E-4412-95B5-EC899D488DB0}" type="presOf" srcId="{FFEF046F-4206-4420-9F5D-E93685ADB020}" destId="{23069D3F-F4CE-4A1B-96E3-67B94B55531B}" srcOrd="0" destOrd="0" presId="urn:microsoft.com/office/officeart/2018/2/layout/IconVerticalSolidList"/>
    <dgm:cxn modelId="{7A642E55-F808-473B-ADFA-48244BFE769F}" srcId="{9FA722A4-0F18-4115-9572-344666F0F885}" destId="{CB09C403-9142-41B9-92B2-101294990375}" srcOrd="0" destOrd="0" parTransId="{423ABD7F-A9FE-47DD-95D4-390D7028F92A}" sibTransId="{FB8023C9-8F0D-472B-9814-7563FC6E91BD}"/>
    <dgm:cxn modelId="{C568BD99-C94A-4CCB-BCF1-112855E85AEA}" type="presOf" srcId="{CB09C403-9142-41B9-92B2-101294990375}" destId="{7C748DB3-FE1F-416D-9304-66BF2FC8D007}" srcOrd="0" destOrd="0" presId="urn:microsoft.com/office/officeart/2018/2/layout/IconVerticalSolidList"/>
    <dgm:cxn modelId="{8AA698BE-BAC2-4405-A5C4-8A5664C88018}" srcId="{9FA722A4-0F18-4115-9572-344666F0F885}" destId="{90D01F9B-3A09-4F59-9931-FE90B91C4EA6}" srcOrd="3" destOrd="0" parTransId="{839C5266-B50D-40E3-BF64-65341F60DFA9}" sibTransId="{1701295F-BCEB-44F5-8420-464939AA8FFE}"/>
    <dgm:cxn modelId="{E36558D9-3779-4B45-A14C-494CE064E780}" srcId="{9FA722A4-0F18-4115-9572-344666F0F885}" destId="{B74B055F-C546-4A1F-96C7-49C3D201E78B}" srcOrd="1" destOrd="0" parTransId="{C859E420-DB08-4122-B559-637EA7527906}" sibTransId="{5BD072AA-A956-4408-9564-67AB1D5A3F39}"/>
    <dgm:cxn modelId="{EE136DFF-2894-4512-895B-E1A799EC2DDB}" type="presOf" srcId="{9FA722A4-0F18-4115-9572-344666F0F885}" destId="{89FA277E-400E-417F-80F5-7E20309268AD}" srcOrd="0" destOrd="0" presId="urn:microsoft.com/office/officeart/2018/2/layout/IconVerticalSolidList"/>
    <dgm:cxn modelId="{378952C5-48AB-41D9-AE76-8FCDD625A955}" type="presParOf" srcId="{89FA277E-400E-417F-80F5-7E20309268AD}" destId="{4E0AA3ED-056A-430F-8F1D-C8B5BF79AB9A}" srcOrd="0" destOrd="0" presId="urn:microsoft.com/office/officeart/2018/2/layout/IconVerticalSolidList"/>
    <dgm:cxn modelId="{B2936E7A-EABC-48A4-A20A-8C0D7B15A883}" type="presParOf" srcId="{4E0AA3ED-056A-430F-8F1D-C8B5BF79AB9A}" destId="{806E789B-45D4-4869-97B3-A4D44A4349E3}" srcOrd="0" destOrd="0" presId="urn:microsoft.com/office/officeart/2018/2/layout/IconVerticalSolidList"/>
    <dgm:cxn modelId="{27CF80DD-E1DE-4D20-BD44-E599BCC24C3B}" type="presParOf" srcId="{4E0AA3ED-056A-430F-8F1D-C8B5BF79AB9A}" destId="{05E5E832-7A9A-40B3-A297-E9CC5394BE38}" srcOrd="1" destOrd="0" presId="urn:microsoft.com/office/officeart/2018/2/layout/IconVerticalSolidList"/>
    <dgm:cxn modelId="{27FE0F5D-82A1-40FA-B80E-A6AF37F97B93}" type="presParOf" srcId="{4E0AA3ED-056A-430F-8F1D-C8B5BF79AB9A}" destId="{D64B3F3D-4EBC-403F-BB90-4AA4508C022B}" srcOrd="2" destOrd="0" presId="urn:microsoft.com/office/officeart/2018/2/layout/IconVerticalSolidList"/>
    <dgm:cxn modelId="{70094646-4191-442A-A396-3D262598D2B3}" type="presParOf" srcId="{4E0AA3ED-056A-430F-8F1D-C8B5BF79AB9A}" destId="{7C748DB3-FE1F-416D-9304-66BF2FC8D007}" srcOrd="3" destOrd="0" presId="urn:microsoft.com/office/officeart/2018/2/layout/IconVerticalSolidList"/>
    <dgm:cxn modelId="{194A1C61-9DCA-43D9-91E3-238E41ACC7C5}" type="presParOf" srcId="{89FA277E-400E-417F-80F5-7E20309268AD}" destId="{244CC0ED-6D6B-4BD2-95A3-99D14245EB54}" srcOrd="1" destOrd="0" presId="urn:microsoft.com/office/officeart/2018/2/layout/IconVerticalSolidList"/>
    <dgm:cxn modelId="{9C051A96-85A5-41D9-9426-ECFF6957709A}" type="presParOf" srcId="{89FA277E-400E-417F-80F5-7E20309268AD}" destId="{8A5A07EF-59A0-44F3-ACAE-BECD37A2BF0A}" srcOrd="2" destOrd="0" presId="urn:microsoft.com/office/officeart/2018/2/layout/IconVerticalSolidList"/>
    <dgm:cxn modelId="{3CD35123-7122-4D00-96D1-D19466BC5FB0}" type="presParOf" srcId="{8A5A07EF-59A0-44F3-ACAE-BECD37A2BF0A}" destId="{39583261-F0CD-422A-BCF7-1527B9297585}" srcOrd="0" destOrd="0" presId="urn:microsoft.com/office/officeart/2018/2/layout/IconVerticalSolidList"/>
    <dgm:cxn modelId="{A20954E2-E962-49B9-8EC6-9F1055EFE7B2}" type="presParOf" srcId="{8A5A07EF-59A0-44F3-ACAE-BECD37A2BF0A}" destId="{BEF64780-9EAB-4EA4-8D74-0291D0F30247}" srcOrd="1" destOrd="0" presId="urn:microsoft.com/office/officeart/2018/2/layout/IconVerticalSolidList"/>
    <dgm:cxn modelId="{F15B8450-53D3-4E7F-898C-2B46995AFEA7}" type="presParOf" srcId="{8A5A07EF-59A0-44F3-ACAE-BECD37A2BF0A}" destId="{FD3B0C7E-A3BA-49AC-AB91-1EC88C1F3939}" srcOrd="2" destOrd="0" presId="urn:microsoft.com/office/officeart/2018/2/layout/IconVerticalSolidList"/>
    <dgm:cxn modelId="{E1ED4D32-F700-4D0C-81A3-DDC52C5853EA}" type="presParOf" srcId="{8A5A07EF-59A0-44F3-ACAE-BECD37A2BF0A}" destId="{8FE333F0-4AFC-4CD5-883E-6C532C16E5B5}" srcOrd="3" destOrd="0" presId="urn:microsoft.com/office/officeart/2018/2/layout/IconVerticalSolidList"/>
    <dgm:cxn modelId="{05A5E273-45DC-454F-B6F5-0E9B48E4457D}" type="presParOf" srcId="{89FA277E-400E-417F-80F5-7E20309268AD}" destId="{86B87AA2-CCD3-4C7D-BAA2-C18CB84E3270}" srcOrd="3" destOrd="0" presId="urn:microsoft.com/office/officeart/2018/2/layout/IconVerticalSolidList"/>
    <dgm:cxn modelId="{8FC3A920-1832-4CCB-B04A-03DFBA331FBF}" type="presParOf" srcId="{89FA277E-400E-417F-80F5-7E20309268AD}" destId="{EACD8B8A-C8B5-4BE0-84D0-F35C572DF072}" srcOrd="4" destOrd="0" presId="urn:microsoft.com/office/officeart/2018/2/layout/IconVerticalSolidList"/>
    <dgm:cxn modelId="{358054C9-0BC6-43DC-992B-579692273F91}" type="presParOf" srcId="{EACD8B8A-C8B5-4BE0-84D0-F35C572DF072}" destId="{C47F9DDC-6E2D-47F1-A6D2-AA54BA3EE1E3}" srcOrd="0" destOrd="0" presId="urn:microsoft.com/office/officeart/2018/2/layout/IconVerticalSolidList"/>
    <dgm:cxn modelId="{9A17DAE2-281A-4B95-8C96-B36C339728E8}" type="presParOf" srcId="{EACD8B8A-C8B5-4BE0-84D0-F35C572DF072}" destId="{38B9B420-5F34-4F9D-B989-9AAFB86FF8E8}" srcOrd="1" destOrd="0" presId="urn:microsoft.com/office/officeart/2018/2/layout/IconVerticalSolidList"/>
    <dgm:cxn modelId="{A1D6CA53-CBA6-4AFE-86FB-7F7FC312E3AC}" type="presParOf" srcId="{EACD8B8A-C8B5-4BE0-84D0-F35C572DF072}" destId="{93E41536-FC6E-4028-8A4D-E9A8A60AEB91}" srcOrd="2" destOrd="0" presId="urn:microsoft.com/office/officeart/2018/2/layout/IconVerticalSolidList"/>
    <dgm:cxn modelId="{697A1316-16E9-47AC-9A6A-32A18F1CA5AF}" type="presParOf" srcId="{EACD8B8A-C8B5-4BE0-84D0-F35C572DF072}" destId="{23069D3F-F4CE-4A1B-96E3-67B94B55531B}" srcOrd="3" destOrd="0" presId="urn:microsoft.com/office/officeart/2018/2/layout/IconVerticalSolidList"/>
    <dgm:cxn modelId="{DEB084FB-98E3-402E-BA0A-F301A50479E0}" type="presParOf" srcId="{89FA277E-400E-417F-80F5-7E20309268AD}" destId="{DB1A2C72-5FEA-4DD8-BBB4-F750E9C25DF2}" srcOrd="5" destOrd="0" presId="urn:microsoft.com/office/officeart/2018/2/layout/IconVerticalSolidList"/>
    <dgm:cxn modelId="{DB126C6B-5443-4159-8D73-DBFBF9F3B112}" type="presParOf" srcId="{89FA277E-400E-417F-80F5-7E20309268AD}" destId="{6C6E45E6-CBB4-47BE-AA3C-2A02879396BD}" srcOrd="6" destOrd="0" presId="urn:microsoft.com/office/officeart/2018/2/layout/IconVerticalSolidList"/>
    <dgm:cxn modelId="{78EC2E13-0B41-41B6-8FBA-075E10045D80}" type="presParOf" srcId="{6C6E45E6-CBB4-47BE-AA3C-2A02879396BD}" destId="{2303A0CB-A78E-4154-964B-400966E4B316}" srcOrd="0" destOrd="0" presId="urn:microsoft.com/office/officeart/2018/2/layout/IconVerticalSolidList"/>
    <dgm:cxn modelId="{351B5FB5-D377-42ED-8269-350A9E553E27}" type="presParOf" srcId="{6C6E45E6-CBB4-47BE-AA3C-2A02879396BD}" destId="{3AA98D51-0C48-4B43-AC1A-8708233580FC}" srcOrd="1" destOrd="0" presId="urn:microsoft.com/office/officeart/2018/2/layout/IconVerticalSolidList"/>
    <dgm:cxn modelId="{DB811922-0964-4782-A175-83BA456CB3BA}" type="presParOf" srcId="{6C6E45E6-CBB4-47BE-AA3C-2A02879396BD}" destId="{A8E5D946-850F-4512-9C07-17E42A841377}" srcOrd="2" destOrd="0" presId="urn:microsoft.com/office/officeart/2018/2/layout/IconVerticalSolidList"/>
    <dgm:cxn modelId="{C944B8A1-6163-456E-B8F1-21C430243CCE}" type="presParOf" srcId="{6C6E45E6-CBB4-47BE-AA3C-2A02879396BD}" destId="{9CB82AAE-15C2-4D8F-BF0B-E67B8E33E00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5ED55B-B354-46DF-A130-926F3878FF5B}" type="doc">
      <dgm:prSet loTypeId="urn:microsoft.com/office/officeart/2005/8/layout/hChevron3" loCatId="process" qsTypeId="urn:microsoft.com/office/officeart/2005/8/quickstyle/simple1" qsCatId="simple" csTypeId="urn:microsoft.com/office/officeart/2005/8/colors/accent1_2" csCatId="accent1" phldr="1"/>
      <dgm:spPr/>
    </dgm:pt>
    <dgm:pt modelId="{71416188-E2AD-43CE-9754-3730D766F05D}">
      <dgm:prSet phldrT="[Text]" custT="1"/>
      <dgm:spPr/>
      <dgm:t>
        <a:bodyPr/>
        <a:lstStyle/>
        <a:p>
          <a:pPr algn="l"/>
          <a:r>
            <a:rPr lang="en-US" sz="2000"/>
            <a:t>2010 -2023 R-410A </a:t>
          </a:r>
        </a:p>
        <a:p>
          <a:pPr algn="l"/>
          <a:r>
            <a:rPr lang="en-US" sz="2000"/>
            <a:t>Equipment installed </a:t>
          </a:r>
        </a:p>
      </dgm:t>
    </dgm:pt>
    <dgm:pt modelId="{0CA1426A-63C9-47B5-B72A-180EDB82A60A}" type="parTrans" cxnId="{BEBA649F-4365-42DF-AC3F-0C035F43D8E8}">
      <dgm:prSet/>
      <dgm:spPr/>
      <dgm:t>
        <a:bodyPr/>
        <a:lstStyle/>
        <a:p>
          <a:endParaRPr lang="en-US"/>
        </a:p>
      </dgm:t>
    </dgm:pt>
    <dgm:pt modelId="{AC49EFFA-43B0-448C-8C70-4572D52D33F7}" type="sibTrans" cxnId="{BEBA649F-4365-42DF-AC3F-0C035F43D8E8}">
      <dgm:prSet/>
      <dgm:spPr/>
      <dgm:t>
        <a:bodyPr/>
        <a:lstStyle/>
        <a:p>
          <a:endParaRPr lang="en-US"/>
        </a:p>
      </dgm:t>
    </dgm:pt>
    <dgm:pt modelId="{0EAC2AFC-C028-4929-B923-53F3413E1757}">
      <dgm:prSet phldrT="[Text]"/>
      <dgm:spPr/>
      <dgm:t>
        <a:bodyPr/>
        <a:lstStyle/>
        <a:p>
          <a:r>
            <a:rPr lang="en-US"/>
            <a:t> 2030 R-410A emissions come from AC equipment installed 2010 – 2023</a:t>
          </a:r>
        </a:p>
        <a:p>
          <a:r>
            <a:rPr lang="en-US"/>
            <a:t>40% emissions reduction based on lower GWP AC refrigerants installed  from 2023-2030</a:t>
          </a:r>
        </a:p>
      </dgm:t>
    </dgm:pt>
    <dgm:pt modelId="{8C048AB3-5E75-486F-9F3D-5BF50FF8CD66}" type="parTrans" cxnId="{8109F305-F128-49EE-A6D5-B377F9D4752A}">
      <dgm:prSet/>
      <dgm:spPr/>
      <dgm:t>
        <a:bodyPr/>
        <a:lstStyle/>
        <a:p>
          <a:endParaRPr lang="en-US"/>
        </a:p>
      </dgm:t>
    </dgm:pt>
    <dgm:pt modelId="{180717FC-F461-4200-A132-4E3658D1FADF}" type="sibTrans" cxnId="{8109F305-F128-49EE-A6D5-B377F9D4752A}">
      <dgm:prSet/>
      <dgm:spPr/>
      <dgm:t>
        <a:bodyPr/>
        <a:lstStyle/>
        <a:p>
          <a:endParaRPr lang="en-US"/>
        </a:p>
      </dgm:t>
    </dgm:pt>
    <dgm:pt modelId="{C935FF3D-908B-491A-9760-CE22B1DB3A32}" type="pres">
      <dgm:prSet presAssocID="{6E5ED55B-B354-46DF-A130-926F3878FF5B}" presName="Name0" presStyleCnt="0">
        <dgm:presLayoutVars>
          <dgm:dir/>
          <dgm:resizeHandles val="exact"/>
        </dgm:presLayoutVars>
      </dgm:prSet>
      <dgm:spPr/>
    </dgm:pt>
    <dgm:pt modelId="{DAB9E099-2C5E-49BC-821F-53FAAA8BDEA5}" type="pres">
      <dgm:prSet presAssocID="{71416188-E2AD-43CE-9754-3730D766F05D}" presName="parTxOnly" presStyleLbl="node1" presStyleIdx="0" presStyleCnt="2" custScaleX="58127" custLinFactNeighborX="-25533" custLinFactNeighborY="-3125">
        <dgm:presLayoutVars>
          <dgm:bulletEnabled val="1"/>
        </dgm:presLayoutVars>
      </dgm:prSet>
      <dgm:spPr/>
    </dgm:pt>
    <dgm:pt modelId="{167315B4-AE57-4EA2-B887-BBDCBFC1BC6C}" type="pres">
      <dgm:prSet presAssocID="{AC49EFFA-43B0-448C-8C70-4572D52D33F7}" presName="parSpace" presStyleCnt="0"/>
      <dgm:spPr/>
    </dgm:pt>
    <dgm:pt modelId="{2004022B-31EC-4638-AECB-EC49CB9026A1}" type="pres">
      <dgm:prSet presAssocID="{0EAC2AFC-C028-4929-B923-53F3413E1757}" presName="parTxOnly" presStyleLbl="node1" presStyleIdx="1" presStyleCnt="2" custLinFactNeighborX="41072">
        <dgm:presLayoutVars>
          <dgm:bulletEnabled val="1"/>
        </dgm:presLayoutVars>
      </dgm:prSet>
      <dgm:spPr/>
    </dgm:pt>
  </dgm:ptLst>
  <dgm:cxnLst>
    <dgm:cxn modelId="{8109F305-F128-49EE-A6D5-B377F9D4752A}" srcId="{6E5ED55B-B354-46DF-A130-926F3878FF5B}" destId="{0EAC2AFC-C028-4929-B923-53F3413E1757}" srcOrd="1" destOrd="0" parTransId="{8C048AB3-5E75-486F-9F3D-5BF50FF8CD66}" sibTransId="{180717FC-F461-4200-A132-4E3658D1FADF}"/>
    <dgm:cxn modelId="{454BC37B-8EC2-450A-876D-225DBDF82409}" type="presOf" srcId="{71416188-E2AD-43CE-9754-3730D766F05D}" destId="{DAB9E099-2C5E-49BC-821F-53FAAA8BDEA5}" srcOrd="0" destOrd="0" presId="urn:microsoft.com/office/officeart/2005/8/layout/hChevron3"/>
    <dgm:cxn modelId="{BEBA649F-4365-42DF-AC3F-0C035F43D8E8}" srcId="{6E5ED55B-B354-46DF-A130-926F3878FF5B}" destId="{71416188-E2AD-43CE-9754-3730D766F05D}" srcOrd="0" destOrd="0" parTransId="{0CA1426A-63C9-47B5-B72A-180EDB82A60A}" sibTransId="{AC49EFFA-43B0-448C-8C70-4572D52D33F7}"/>
    <dgm:cxn modelId="{D4F9BBBE-FBD1-407B-AC92-B96371F23A58}" type="presOf" srcId="{0EAC2AFC-C028-4929-B923-53F3413E1757}" destId="{2004022B-31EC-4638-AECB-EC49CB9026A1}" srcOrd="0" destOrd="0" presId="urn:microsoft.com/office/officeart/2005/8/layout/hChevron3"/>
    <dgm:cxn modelId="{1E54E2F0-60E5-4268-9AE8-BF01496C4FCC}" type="presOf" srcId="{6E5ED55B-B354-46DF-A130-926F3878FF5B}" destId="{C935FF3D-908B-491A-9760-CE22B1DB3A32}" srcOrd="0" destOrd="0" presId="urn:microsoft.com/office/officeart/2005/8/layout/hChevron3"/>
    <dgm:cxn modelId="{F78886C6-9507-45D1-AD2D-A01C37CEA938}" type="presParOf" srcId="{C935FF3D-908B-491A-9760-CE22B1DB3A32}" destId="{DAB9E099-2C5E-49BC-821F-53FAAA8BDEA5}" srcOrd="0" destOrd="0" presId="urn:microsoft.com/office/officeart/2005/8/layout/hChevron3"/>
    <dgm:cxn modelId="{FAF7B4C7-A2BB-4EBB-8CBE-02E92ED9E1BC}" type="presParOf" srcId="{C935FF3D-908B-491A-9760-CE22B1DB3A32}" destId="{167315B4-AE57-4EA2-B887-BBDCBFC1BC6C}" srcOrd="1" destOrd="0" presId="urn:microsoft.com/office/officeart/2005/8/layout/hChevron3"/>
    <dgm:cxn modelId="{340FC466-D1AE-4260-AE60-DE28E122245D}" type="presParOf" srcId="{C935FF3D-908B-491A-9760-CE22B1DB3A32}" destId="{2004022B-31EC-4638-AECB-EC49CB9026A1}" srcOrd="2"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5ED55B-B354-46DF-A130-926F3878FF5B}" type="doc">
      <dgm:prSet loTypeId="urn:microsoft.com/office/officeart/2005/8/layout/hChevron3" loCatId="process" qsTypeId="urn:microsoft.com/office/officeart/2005/8/quickstyle/simple1" qsCatId="simple" csTypeId="urn:microsoft.com/office/officeart/2005/8/colors/accent1_2" csCatId="accent1" phldr="1"/>
      <dgm:spPr/>
    </dgm:pt>
    <dgm:pt modelId="{71416188-E2AD-43CE-9754-3730D766F05D}">
      <dgm:prSet phldrT="[Text]"/>
      <dgm:spPr/>
      <dgm:t>
        <a:bodyPr/>
        <a:lstStyle/>
        <a:p>
          <a:r>
            <a:rPr lang="en-US"/>
            <a:t>2019: Aerosols can no longer use HFC-134a</a:t>
          </a:r>
        </a:p>
      </dgm:t>
    </dgm:pt>
    <dgm:pt modelId="{0CA1426A-63C9-47B5-B72A-180EDB82A60A}" type="parTrans" cxnId="{BEBA649F-4365-42DF-AC3F-0C035F43D8E8}">
      <dgm:prSet/>
      <dgm:spPr/>
      <dgm:t>
        <a:bodyPr/>
        <a:lstStyle/>
        <a:p>
          <a:endParaRPr lang="en-US"/>
        </a:p>
      </dgm:t>
    </dgm:pt>
    <dgm:pt modelId="{AC49EFFA-43B0-448C-8C70-4572D52D33F7}" type="sibTrans" cxnId="{BEBA649F-4365-42DF-AC3F-0C035F43D8E8}">
      <dgm:prSet/>
      <dgm:spPr/>
      <dgm:t>
        <a:bodyPr/>
        <a:lstStyle/>
        <a:p>
          <a:endParaRPr lang="en-US"/>
        </a:p>
      </dgm:t>
    </dgm:pt>
    <dgm:pt modelId="{FCD9B528-48FE-4AD3-8513-39CD2F8C506C}">
      <dgm:prSet phldrT="[Text]"/>
      <dgm:spPr/>
      <dgm:t>
        <a:bodyPr/>
        <a:lstStyle/>
        <a:p>
          <a:r>
            <a:rPr lang="en-US"/>
            <a:t>2024: Chillers can no longer use R-410A</a:t>
          </a:r>
        </a:p>
      </dgm:t>
    </dgm:pt>
    <dgm:pt modelId="{3224C6DE-3B4C-49F9-9C11-EA4738C8C138}" type="parTrans" cxnId="{9F6DB9B9-7B21-4430-9449-43512179ECA0}">
      <dgm:prSet/>
      <dgm:spPr/>
      <dgm:t>
        <a:bodyPr/>
        <a:lstStyle/>
        <a:p>
          <a:endParaRPr lang="en-US"/>
        </a:p>
      </dgm:t>
    </dgm:pt>
    <dgm:pt modelId="{7C4E6CB4-C627-4E11-801C-4CBDE2A78278}" type="sibTrans" cxnId="{9F6DB9B9-7B21-4430-9449-43512179ECA0}">
      <dgm:prSet/>
      <dgm:spPr/>
      <dgm:t>
        <a:bodyPr/>
        <a:lstStyle/>
        <a:p>
          <a:endParaRPr lang="en-US"/>
        </a:p>
      </dgm:t>
    </dgm:pt>
    <dgm:pt modelId="{86C1F681-5B81-484E-915D-D6741A1DF665}">
      <dgm:prSet phldrT="[Text]"/>
      <dgm:spPr/>
      <dgm:t>
        <a:bodyPr/>
        <a:lstStyle/>
        <a:p>
          <a:r>
            <a:rPr lang="en-US"/>
            <a:t>2021: Self-contained units can no longer use R-404A  </a:t>
          </a:r>
        </a:p>
      </dgm:t>
    </dgm:pt>
    <dgm:pt modelId="{F5D9927A-77CE-466A-8EF7-A99DBFEE280E}" type="parTrans" cxnId="{8C09E7CE-BFAF-437C-851D-BFAF0AD9DD2F}">
      <dgm:prSet/>
      <dgm:spPr/>
      <dgm:t>
        <a:bodyPr/>
        <a:lstStyle/>
        <a:p>
          <a:endParaRPr lang="en-US"/>
        </a:p>
      </dgm:t>
    </dgm:pt>
    <dgm:pt modelId="{BE8941E8-CE0A-4DC7-99E3-86F19DBD4B6D}" type="sibTrans" cxnId="{8C09E7CE-BFAF-437C-851D-BFAF0AD9DD2F}">
      <dgm:prSet/>
      <dgm:spPr/>
      <dgm:t>
        <a:bodyPr/>
        <a:lstStyle/>
        <a:p>
          <a:endParaRPr lang="en-US"/>
        </a:p>
      </dgm:t>
    </dgm:pt>
    <dgm:pt modelId="{C935FF3D-908B-491A-9760-CE22B1DB3A32}" type="pres">
      <dgm:prSet presAssocID="{6E5ED55B-B354-46DF-A130-926F3878FF5B}" presName="Name0" presStyleCnt="0">
        <dgm:presLayoutVars>
          <dgm:dir/>
          <dgm:resizeHandles val="exact"/>
        </dgm:presLayoutVars>
      </dgm:prSet>
      <dgm:spPr/>
    </dgm:pt>
    <dgm:pt modelId="{DAB9E099-2C5E-49BC-821F-53FAAA8BDEA5}" type="pres">
      <dgm:prSet presAssocID="{71416188-E2AD-43CE-9754-3730D766F05D}" presName="parTxOnly" presStyleLbl="node1" presStyleIdx="0" presStyleCnt="3" custScaleX="61647">
        <dgm:presLayoutVars>
          <dgm:bulletEnabled val="1"/>
        </dgm:presLayoutVars>
      </dgm:prSet>
      <dgm:spPr/>
    </dgm:pt>
    <dgm:pt modelId="{167315B4-AE57-4EA2-B887-BBDCBFC1BC6C}" type="pres">
      <dgm:prSet presAssocID="{AC49EFFA-43B0-448C-8C70-4572D52D33F7}" presName="parSpace" presStyleCnt="0"/>
      <dgm:spPr/>
    </dgm:pt>
    <dgm:pt modelId="{6D679109-E69B-4D1C-82BB-4B45DA05F970}" type="pres">
      <dgm:prSet presAssocID="{86C1F681-5B81-484E-915D-D6741A1DF665}" presName="parTxOnly" presStyleLbl="node1" presStyleIdx="1" presStyleCnt="3" custScaleX="107851">
        <dgm:presLayoutVars>
          <dgm:bulletEnabled val="1"/>
        </dgm:presLayoutVars>
      </dgm:prSet>
      <dgm:spPr/>
    </dgm:pt>
    <dgm:pt modelId="{7634D0DB-7C99-42A5-BD78-AAA7E8359F5F}" type="pres">
      <dgm:prSet presAssocID="{BE8941E8-CE0A-4DC7-99E3-86F19DBD4B6D}" presName="parSpace" presStyleCnt="0"/>
      <dgm:spPr/>
    </dgm:pt>
    <dgm:pt modelId="{2D6FA9A4-0AF4-4E32-A855-F936F6DF41E1}" type="pres">
      <dgm:prSet presAssocID="{FCD9B528-48FE-4AD3-8513-39CD2F8C506C}" presName="parTxOnly" presStyleLbl="node1" presStyleIdx="2" presStyleCnt="3">
        <dgm:presLayoutVars>
          <dgm:bulletEnabled val="1"/>
        </dgm:presLayoutVars>
      </dgm:prSet>
      <dgm:spPr/>
    </dgm:pt>
  </dgm:ptLst>
  <dgm:cxnLst>
    <dgm:cxn modelId="{45F05427-BD53-4A3C-AA98-60B402E16A48}" type="presOf" srcId="{86C1F681-5B81-484E-915D-D6741A1DF665}" destId="{6D679109-E69B-4D1C-82BB-4B45DA05F970}" srcOrd="0" destOrd="0" presId="urn:microsoft.com/office/officeart/2005/8/layout/hChevron3"/>
    <dgm:cxn modelId="{8B6AE86F-101B-4329-8EA9-CA2A43B85E0D}" type="presOf" srcId="{FCD9B528-48FE-4AD3-8513-39CD2F8C506C}" destId="{2D6FA9A4-0AF4-4E32-A855-F936F6DF41E1}" srcOrd="0" destOrd="0" presId="urn:microsoft.com/office/officeart/2005/8/layout/hChevron3"/>
    <dgm:cxn modelId="{454BC37B-8EC2-450A-876D-225DBDF82409}" type="presOf" srcId="{71416188-E2AD-43CE-9754-3730D766F05D}" destId="{DAB9E099-2C5E-49BC-821F-53FAAA8BDEA5}" srcOrd="0" destOrd="0" presId="urn:microsoft.com/office/officeart/2005/8/layout/hChevron3"/>
    <dgm:cxn modelId="{BEBA649F-4365-42DF-AC3F-0C035F43D8E8}" srcId="{6E5ED55B-B354-46DF-A130-926F3878FF5B}" destId="{71416188-E2AD-43CE-9754-3730D766F05D}" srcOrd="0" destOrd="0" parTransId="{0CA1426A-63C9-47B5-B72A-180EDB82A60A}" sibTransId="{AC49EFFA-43B0-448C-8C70-4572D52D33F7}"/>
    <dgm:cxn modelId="{9F6DB9B9-7B21-4430-9449-43512179ECA0}" srcId="{6E5ED55B-B354-46DF-A130-926F3878FF5B}" destId="{FCD9B528-48FE-4AD3-8513-39CD2F8C506C}" srcOrd="2" destOrd="0" parTransId="{3224C6DE-3B4C-49F9-9C11-EA4738C8C138}" sibTransId="{7C4E6CB4-C627-4E11-801C-4CBDE2A78278}"/>
    <dgm:cxn modelId="{8C09E7CE-BFAF-437C-851D-BFAF0AD9DD2F}" srcId="{6E5ED55B-B354-46DF-A130-926F3878FF5B}" destId="{86C1F681-5B81-484E-915D-D6741A1DF665}" srcOrd="1" destOrd="0" parTransId="{F5D9927A-77CE-466A-8EF7-A99DBFEE280E}" sibTransId="{BE8941E8-CE0A-4DC7-99E3-86F19DBD4B6D}"/>
    <dgm:cxn modelId="{1E54E2F0-60E5-4268-9AE8-BF01496C4FCC}" type="presOf" srcId="{6E5ED55B-B354-46DF-A130-926F3878FF5B}" destId="{C935FF3D-908B-491A-9760-CE22B1DB3A32}" srcOrd="0" destOrd="0" presId="urn:microsoft.com/office/officeart/2005/8/layout/hChevron3"/>
    <dgm:cxn modelId="{F78886C6-9507-45D1-AD2D-A01C37CEA938}" type="presParOf" srcId="{C935FF3D-908B-491A-9760-CE22B1DB3A32}" destId="{DAB9E099-2C5E-49BC-821F-53FAAA8BDEA5}" srcOrd="0" destOrd="0" presId="urn:microsoft.com/office/officeart/2005/8/layout/hChevron3"/>
    <dgm:cxn modelId="{FAF7B4C7-A2BB-4EBB-8CBE-02E92ED9E1BC}" type="presParOf" srcId="{C935FF3D-908B-491A-9760-CE22B1DB3A32}" destId="{167315B4-AE57-4EA2-B887-BBDCBFC1BC6C}" srcOrd="1" destOrd="0" presId="urn:microsoft.com/office/officeart/2005/8/layout/hChevron3"/>
    <dgm:cxn modelId="{1F3F2194-EE22-4A21-B15E-D76223222DBC}" type="presParOf" srcId="{C935FF3D-908B-491A-9760-CE22B1DB3A32}" destId="{6D679109-E69B-4D1C-82BB-4B45DA05F970}" srcOrd="2" destOrd="0" presId="urn:microsoft.com/office/officeart/2005/8/layout/hChevron3"/>
    <dgm:cxn modelId="{2D08B0AC-30F0-4470-B4F2-1128EC120E7B}" type="presParOf" srcId="{C935FF3D-908B-491A-9760-CE22B1DB3A32}" destId="{7634D0DB-7C99-42A5-BD78-AAA7E8359F5F}" srcOrd="3" destOrd="0" presId="urn:microsoft.com/office/officeart/2005/8/layout/hChevron3"/>
    <dgm:cxn modelId="{1B0A1032-D5A8-43A9-B891-15F917A9BD88}" type="presParOf" srcId="{C935FF3D-908B-491A-9760-CE22B1DB3A32}" destId="{2D6FA9A4-0AF4-4E32-A855-F936F6DF41E1}" srcOrd="4"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6E789B-45D4-4869-97B3-A4D44A4349E3}">
      <dsp:nvSpPr>
        <dsp:cNvPr id="0" name=""/>
        <dsp:cNvSpPr/>
      </dsp:nvSpPr>
      <dsp:spPr>
        <a:xfrm>
          <a:off x="0" y="1571"/>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E5E832-7A9A-40B3-A297-E9CC5394BE38}">
      <dsp:nvSpPr>
        <dsp:cNvPr id="0" name=""/>
        <dsp:cNvSpPr/>
      </dsp:nvSpPr>
      <dsp:spPr>
        <a:xfrm>
          <a:off x="240913" y="180763"/>
          <a:ext cx="438024" cy="438024"/>
        </a:xfrm>
        <a:prstGeom prst="rect">
          <a:avLst/>
        </a:prstGeom>
        <a:solidFill>
          <a:schemeClr val="bg1">
            <a:hueOff val="0"/>
            <a:satOff val="0"/>
            <a:lumOff val="0"/>
            <a:alphaOff val="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C748DB3-FE1F-416D-9304-66BF2FC8D007}">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t>There is a detector inside the equipment that will turn on fan </a:t>
          </a:r>
          <a:r>
            <a:rPr lang="en-US" sz="2000" kern="1200">
              <a:latin typeface="Calibri Light" panose="020F0302020204030204"/>
            </a:rPr>
            <a:t>at 25</a:t>
          </a:r>
          <a:r>
            <a:rPr lang="en-US" sz="2000" kern="1200"/>
            <a:t>%</a:t>
          </a:r>
          <a:r>
            <a:rPr lang="en-US" sz="2000" kern="1200">
              <a:latin typeface="Calibri Light" panose="020F0302020204030204"/>
            </a:rPr>
            <a:t> </a:t>
          </a:r>
          <a:r>
            <a:rPr lang="en-US" sz="2000" kern="1200"/>
            <a:t> </a:t>
          </a:r>
          <a:r>
            <a:rPr lang="en-US" sz="2000" kern="1200">
              <a:latin typeface="Calibri Light" panose="020F0302020204030204"/>
            </a:rPr>
            <a:t>LFL (or </a:t>
          </a:r>
          <a:r>
            <a:rPr lang="en-US" sz="2000" b="0" i="0" u="none" strike="noStrike" kern="1200" cap="none" baseline="0" noProof="0">
              <a:latin typeface="Calibri Light"/>
              <a:cs typeface="Calibri Light"/>
            </a:rPr>
            <a:t>lower</a:t>
          </a:r>
          <a:r>
            <a:rPr lang="en-US" sz="2000" kern="1200">
              <a:latin typeface="Calibri Light" panose="020F0302020204030204"/>
            </a:rPr>
            <a:t>)</a:t>
          </a:r>
          <a:r>
            <a:rPr lang="en-US" sz="2000" b="0" i="0" u="none" strike="noStrike" kern="1200" cap="none" baseline="0" noProof="0">
              <a:latin typeface="Calibri Light"/>
              <a:cs typeface="Calibri Light"/>
            </a:rPr>
            <a:t> </a:t>
          </a:r>
          <a:r>
            <a:rPr lang="en-US" sz="2000" kern="1200">
              <a:latin typeface="Calibri Light" panose="020F0302020204030204"/>
            </a:rPr>
            <a:t>and</a:t>
          </a:r>
          <a:r>
            <a:rPr lang="en-US" sz="2000" b="0" i="0" u="none" strike="noStrike" kern="1200" cap="none" baseline="0" noProof="0">
              <a:latin typeface="Calibri Light"/>
              <a:cs typeface="Calibri Light"/>
            </a:rPr>
            <a:t> </a:t>
          </a:r>
          <a:r>
            <a:rPr lang="en-US" sz="2000" kern="1200">
              <a:latin typeface="Calibri Light" panose="020F0302020204030204"/>
            </a:rPr>
            <a:t>turn</a:t>
          </a:r>
          <a:r>
            <a:rPr lang="en-US" sz="2000" b="0" i="0" u="none" strike="noStrike" kern="1200" cap="none" baseline="0" noProof="0">
              <a:latin typeface="Calibri Light"/>
              <a:cs typeface="Calibri Light"/>
            </a:rPr>
            <a:t> off cooling</a:t>
          </a:r>
          <a:r>
            <a:rPr lang="en-US" sz="2000" kern="1200">
              <a:latin typeface="Calibri Light" panose="020F0302020204030204"/>
            </a:rPr>
            <a:t>,</a:t>
          </a:r>
          <a:r>
            <a:rPr lang="en-US" sz="2000" b="0" i="0" u="none" strike="noStrike" kern="1200" cap="none" baseline="0" noProof="0">
              <a:latin typeface="Calibri Light"/>
              <a:cs typeface="Calibri Light"/>
            </a:rPr>
            <a:t> </a:t>
          </a:r>
          <a:r>
            <a:rPr lang="en-US" sz="2000" kern="1200">
              <a:latin typeface="Calibri Light" panose="020F0302020204030204"/>
            </a:rPr>
            <a:t>heating</a:t>
          </a:r>
          <a:r>
            <a:rPr lang="en-US" sz="2000" b="0" i="0" u="none" strike="noStrike" kern="1200" cap="none" baseline="0" noProof="0">
              <a:latin typeface="Calibri Light"/>
              <a:cs typeface="Calibri Light"/>
            </a:rPr>
            <a:t> and</a:t>
          </a:r>
          <a:r>
            <a:rPr lang="en-US" sz="2000" kern="1200">
              <a:latin typeface="Calibri Light" panose="020F0302020204030204"/>
            </a:rPr>
            <a:t> electrostatic</a:t>
          </a:r>
          <a:r>
            <a:rPr lang="en-US" sz="2000" b="0" i="0" u="none" strike="noStrike" kern="1200" cap="none" baseline="0" noProof="0">
              <a:latin typeface="Calibri Light"/>
              <a:cs typeface="Calibri Light"/>
            </a:rPr>
            <a:t> </a:t>
          </a:r>
          <a:r>
            <a:rPr lang="en-US" sz="2000" kern="1200">
              <a:latin typeface="Calibri Light" panose="020F0302020204030204"/>
            </a:rPr>
            <a:t>ignition</a:t>
          </a:r>
          <a:r>
            <a:rPr lang="en-US" sz="2000" b="0" i="0" u="none" strike="noStrike" kern="1200" cap="none" baseline="0" noProof="0">
              <a:latin typeface="Calibri Light"/>
              <a:cs typeface="Calibri Light"/>
            </a:rPr>
            <a:t> sources</a:t>
          </a:r>
          <a:endParaRPr lang="en-US" sz="2000" kern="1200">
            <a:latin typeface="Calibri Light" panose="020F0302020204030204"/>
          </a:endParaRPr>
        </a:p>
      </dsp:txBody>
      <dsp:txXfrm>
        <a:off x="919851" y="1571"/>
        <a:ext cx="9138548" cy="796407"/>
      </dsp:txXfrm>
    </dsp:sp>
    <dsp:sp modelId="{39583261-F0CD-422A-BCF7-1527B9297585}">
      <dsp:nvSpPr>
        <dsp:cNvPr id="0" name=""/>
        <dsp:cNvSpPr/>
      </dsp:nvSpPr>
      <dsp:spPr>
        <a:xfrm>
          <a:off x="0" y="997081"/>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F64780-9EAB-4EA4-8D74-0291D0F30247}">
      <dsp:nvSpPr>
        <dsp:cNvPr id="0" name=""/>
        <dsp:cNvSpPr/>
      </dsp:nvSpPr>
      <dsp:spPr>
        <a:xfrm>
          <a:off x="240913" y="1176272"/>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FE333F0-4AFC-4CD5-883E-6C532C16E5B5}">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t>The fan will be running and will not turn off. </a:t>
          </a:r>
        </a:p>
      </dsp:txBody>
      <dsp:txXfrm>
        <a:off x="919851" y="997081"/>
        <a:ext cx="9138548" cy="796407"/>
      </dsp:txXfrm>
    </dsp:sp>
    <dsp:sp modelId="{C47F9DDC-6E2D-47F1-A6D2-AA54BA3EE1E3}">
      <dsp:nvSpPr>
        <dsp:cNvPr id="0" name=""/>
        <dsp:cNvSpPr/>
      </dsp:nvSpPr>
      <dsp:spPr>
        <a:xfrm>
          <a:off x="0" y="1992590"/>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B9B420-5F34-4F9D-B989-9AAFB86FF8E8}">
      <dsp:nvSpPr>
        <dsp:cNvPr id="0" name=""/>
        <dsp:cNvSpPr/>
      </dsp:nvSpPr>
      <dsp:spPr>
        <a:xfrm>
          <a:off x="240913" y="217178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3069D3F-F4CE-4A1B-96E3-67B94B55531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t>The </a:t>
          </a:r>
          <a:r>
            <a:rPr lang="en-US" sz="2000" kern="1200">
              <a:latin typeface="Calibri Light" panose="020F0302020204030204"/>
            </a:rPr>
            <a:t>unit</a:t>
          </a:r>
          <a:r>
            <a:rPr lang="en-US" sz="2000" kern="1200"/>
            <a:t> will not</a:t>
          </a:r>
          <a:r>
            <a:rPr lang="en-US" sz="2000" kern="1200">
              <a:latin typeface="Calibri Light" panose="020F0302020204030204"/>
            </a:rPr>
            <a:t> cool or heat</a:t>
          </a:r>
          <a:r>
            <a:rPr lang="en-US" sz="2000" kern="1200"/>
            <a:t>.</a:t>
          </a:r>
        </a:p>
      </dsp:txBody>
      <dsp:txXfrm>
        <a:off x="919851" y="1992590"/>
        <a:ext cx="9138548" cy="796407"/>
      </dsp:txXfrm>
    </dsp:sp>
    <dsp:sp modelId="{2303A0CB-A78E-4154-964B-400966E4B316}">
      <dsp:nvSpPr>
        <dsp:cNvPr id="0" name=""/>
        <dsp:cNvSpPr/>
      </dsp:nvSpPr>
      <dsp:spPr>
        <a:xfrm>
          <a:off x="0" y="2988100"/>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A98D51-0C48-4B43-AC1A-8708233580FC}">
      <dsp:nvSpPr>
        <dsp:cNvPr id="0" name=""/>
        <dsp:cNvSpPr/>
      </dsp:nvSpPr>
      <dsp:spPr>
        <a:xfrm>
          <a:off x="240913" y="3167292"/>
          <a:ext cx="438024" cy="438024"/>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CB82AAE-15C2-4D8F-BF0B-E67B8E33E009}">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latin typeface="Calibri Light" panose="020F0302020204030204"/>
            </a:rPr>
            <a:t> Bottom line: No cooling or heating + fan running --&gt; There may be a leak</a:t>
          </a:r>
          <a:endParaRPr lang="en-US" sz="2000" kern="1200"/>
        </a:p>
      </dsp:txBody>
      <dsp:txXfrm>
        <a:off x="919851" y="2988100"/>
        <a:ext cx="9138548" cy="7964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9E099-2C5E-49BC-821F-53FAAA8BDEA5}">
      <dsp:nvSpPr>
        <dsp:cNvPr id="0" name=""/>
        <dsp:cNvSpPr/>
      </dsp:nvSpPr>
      <dsp:spPr>
        <a:xfrm>
          <a:off x="0" y="0"/>
          <a:ext cx="4260971" cy="1054444"/>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l" defTabSz="889000">
            <a:lnSpc>
              <a:spcPct val="90000"/>
            </a:lnSpc>
            <a:spcBef>
              <a:spcPct val="0"/>
            </a:spcBef>
            <a:spcAft>
              <a:spcPct val="35000"/>
            </a:spcAft>
            <a:buNone/>
          </a:pPr>
          <a:r>
            <a:rPr lang="en-US" sz="2000" kern="1200"/>
            <a:t>2010 -2023 R-410A </a:t>
          </a:r>
        </a:p>
        <a:p>
          <a:pPr marL="0" lvl="0" indent="0" algn="l" defTabSz="889000">
            <a:lnSpc>
              <a:spcPct val="90000"/>
            </a:lnSpc>
            <a:spcBef>
              <a:spcPct val="0"/>
            </a:spcBef>
            <a:spcAft>
              <a:spcPct val="35000"/>
            </a:spcAft>
            <a:buNone/>
          </a:pPr>
          <a:r>
            <a:rPr lang="en-US" sz="2000" kern="1200"/>
            <a:t>Equipment installed </a:t>
          </a:r>
        </a:p>
      </dsp:txBody>
      <dsp:txXfrm>
        <a:off x="0" y="0"/>
        <a:ext cx="3997360" cy="1054444"/>
      </dsp:txXfrm>
    </dsp:sp>
    <dsp:sp modelId="{2004022B-31EC-4638-AECB-EC49CB9026A1}">
      <dsp:nvSpPr>
        <dsp:cNvPr id="0" name=""/>
        <dsp:cNvSpPr/>
      </dsp:nvSpPr>
      <dsp:spPr>
        <a:xfrm>
          <a:off x="2799618" y="0"/>
          <a:ext cx="7330451" cy="1054444"/>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US" sz="1600" kern="1200"/>
            <a:t> 2030 R-410A emissions come from AC equipment installed 2010 – 2023</a:t>
          </a:r>
        </a:p>
        <a:p>
          <a:pPr marL="0" lvl="0" indent="0" algn="ctr" defTabSz="711200">
            <a:lnSpc>
              <a:spcPct val="90000"/>
            </a:lnSpc>
            <a:spcBef>
              <a:spcPct val="0"/>
            </a:spcBef>
            <a:spcAft>
              <a:spcPct val="35000"/>
            </a:spcAft>
            <a:buNone/>
          </a:pPr>
          <a:r>
            <a:rPr lang="en-US" sz="1600" kern="1200"/>
            <a:t>40% emissions reduction based on lower GWP AC refrigerants installed  from 2023-2030</a:t>
          </a:r>
        </a:p>
      </dsp:txBody>
      <dsp:txXfrm>
        <a:off x="3326840" y="0"/>
        <a:ext cx="6276007" cy="10544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9E099-2C5E-49BC-821F-53FAAA8BDEA5}">
      <dsp:nvSpPr>
        <dsp:cNvPr id="0" name=""/>
        <dsp:cNvSpPr/>
      </dsp:nvSpPr>
      <dsp:spPr>
        <a:xfrm>
          <a:off x="1285" y="194283"/>
          <a:ext cx="1610242" cy="1044815"/>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t>2019: Aerosols can no longer use HFC-134a</a:t>
          </a:r>
        </a:p>
      </dsp:txBody>
      <dsp:txXfrm>
        <a:off x="1285" y="194283"/>
        <a:ext cx="1349038" cy="1044815"/>
      </dsp:txXfrm>
    </dsp:sp>
    <dsp:sp modelId="{6D679109-E69B-4D1C-82BB-4B45DA05F970}">
      <dsp:nvSpPr>
        <dsp:cNvPr id="0" name=""/>
        <dsp:cNvSpPr/>
      </dsp:nvSpPr>
      <dsp:spPr>
        <a:xfrm>
          <a:off x="1089120" y="194283"/>
          <a:ext cx="2817108" cy="1044815"/>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t>2021: Self-contained units can no longer use R-404A  </a:t>
          </a:r>
        </a:p>
      </dsp:txBody>
      <dsp:txXfrm>
        <a:off x="1611528" y="194283"/>
        <a:ext cx="1772293" cy="1044815"/>
      </dsp:txXfrm>
    </dsp:sp>
    <dsp:sp modelId="{2D6FA9A4-0AF4-4E32-A855-F936F6DF41E1}">
      <dsp:nvSpPr>
        <dsp:cNvPr id="0" name=""/>
        <dsp:cNvSpPr/>
      </dsp:nvSpPr>
      <dsp:spPr>
        <a:xfrm>
          <a:off x="3383821" y="194283"/>
          <a:ext cx="2612037" cy="1044815"/>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t>2024: Chillers can no longer use R-410A</a:t>
          </a:r>
        </a:p>
      </dsp:txBody>
      <dsp:txXfrm>
        <a:off x="3906229" y="194283"/>
        <a:ext cx="1567222" cy="104481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70C5C-3735-4DFF-B202-36144F25929D}" type="datetimeFigureOut">
              <a:rPr lang="en-US" smtClean="0"/>
              <a:t>8/13/2020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3B7EC-72C4-4237-A3CB-65566381127D}" type="slidenum">
              <a:rPr lang="en-US" smtClean="0"/>
              <a:t>‹#›</a:t>
            </a:fld>
            <a:endParaRPr lang="en-US"/>
          </a:p>
        </p:txBody>
      </p:sp>
    </p:spTree>
    <p:extLst>
      <p:ext uri="{BB962C8B-B14F-4D97-AF65-F5344CB8AC3E}">
        <p14:creationId xmlns:p14="http://schemas.microsoft.com/office/powerpoint/2010/main" val="4047607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763692ec2f_7_207:notes"/>
          <p:cNvSpPr txBox="1">
            <a:spLocks noGrp="1"/>
          </p:cNvSpPr>
          <p:nvPr>
            <p:ph type="body" idx="1"/>
          </p:nvPr>
        </p:nvSpPr>
        <p:spPr>
          <a:xfrm>
            <a:off x="685800" y="4400550"/>
            <a:ext cx="5486400" cy="360045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SzPts val="1400"/>
              <a:buNone/>
            </a:pPr>
            <a:endParaRPr sz="1400"/>
          </a:p>
        </p:txBody>
      </p:sp>
      <p:sp>
        <p:nvSpPr>
          <p:cNvPr id="272" name="Google Shape;272;g763692ec2f_7_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763692ec2f_7_207:notes"/>
          <p:cNvSpPr txBox="1">
            <a:spLocks noGrp="1"/>
          </p:cNvSpPr>
          <p:nvPr>
            <p:ph type="body" idx="1"/>
          </p:nvPr>
        </p:nvSpPr>
        <p:spPr>
          <a:xfrm>
            <a:off x="685800" y="4400550"/>
            <a:ext cx="5486400" cy="360045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SzPts val="1400"/>
              <a:buNone/>
            </a:pPr>
            <a:endParaRPr sz="1400"/>
          </a:p>
        </p:txBody>
      </p:sp>
      <p:sp>
        <p:nvSpPr>
          <p:cNvPr id="272" name="Google Shape;272;g763692ec2f_7_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41475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4BDF68E2-58F2-4D09-BE8B-E3BD06533059}" type="datetimeFigureOut">
              <a:rPr lang="en-US" smtClean="0"/>
              <a:t>8/13/2020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418363"/>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2D6473-DF6D-4702-B328-E0DD40540A4E}" type="datetimeFigureOut">
              <a:rPr lang="en-US" smtClean="0"/>
              <a:t>8/13/2020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92585027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6F7E3A-B166-407D-9866-32884E7D5B37}" type="datetimeFigureOut">
              <a:rPr lang="en-US" smtClean="0"/>
              <a:t>8/13/2020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01281852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D2B6B-E250-4115-9608-4230760B8D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EE2569-0531-4052-AAC2-7D630368D9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CB2BD9D-E880-4029-8A6D-B1637031A0A7}"/>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5" name="Footer Placeholder 4">
            <a:extLst>
              <a:ext uri="{FF2B5EF4-FFF2-40B4-BE49-F238E27FC236}">
                <a16:creationId xmlns:a16="http://schemas.microsoft.com/office/drawing/2014/main" id="{30608138-141F-4E7D-987E-5D00605D99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5AD0A0-F638-4F06-8317-6F191EA86AF1}"/>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192881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16612-E454-4123-BD68-C53BE041F9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E8F5AC-80A8-4BF5-8665-C31458D583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40311D-4962-46D5-8278-849165A9694C}"/>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5" name="Footer Placeholder 4">
            <a:extLst>
              <a:ext uri="{FF2B5EF4-FFF2-40B4-BE49-F238E27FC236}">
                <a16:creationId xmlns:a16="http://schemas.microsoft.com/office/drawing/2014/main" id="{514E60F0-07ED-47A7-B1F5-16DACEA18B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3E155-7BEE-417F-BB9A-FE74F30EE649}"/>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3027481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2ACB2-7F69-4862-A9A9-9BF7C3B277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A62025-FE6F-42D8-83A8-B83AF77EA5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5B395E-237B-4A58-A2D5-72F96097539E}"/>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5" name="Footer Placeholder 4">
            <a:extLst>
              <a:ext uri="{FF2B5EF4-FFF2-40B4-BE49-F238E27FC236}">
                <a16:creationId xmlns:a16="http://schemas.microsoft.com/office/drawing/2014/main" id="{F7E87575-09E4-420E-BADA-14046CE936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B1DC44-6319-4FBE-B953-C7403478CA2A}"/>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576880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9355C-9AE4-44C7-8AAD-27EBCA43ED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178C15-22F1-4312-99E7-100933AA6A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99C02-19BE-4AA0-87F6-B457D23D4E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2E5C7F7-AD34-4804-83E0-EB1FA72B6ADE}"/>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6" name="Footer Placeholder 5">
            <a:extLst>
              <a:ext uri="{FF2B5EF4-FFF2-40B4-BE49-F238E27FC236}">
                <a16:creationId xmlns:a16="http://schemas.microsoft.com/office/drawing/2014/main" id="{C691D149-924D-4E57-98B6-CC6CCBE57C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D927F8-957C-41CE-9FB4-491C70695EC8}"/>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3715888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58359-7A1C-4CAD-881D-83F967FCA60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22ADF3-61ED-4FDF-9E65-ADAD59013F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DB1F0-0C16-4A2B-A6ED-29AD05FE18C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5C34650-2E76-4061-A40B-0CBD2BEB66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2A516E-BD59-494C-8026-D58D9AB40A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2062AE7-508F-4609-AA20-85888D67D8AF}"/>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8" name="Footer Placeholder 7">
            <a:extLst>
              <a:ext uri="{FF2B5EF4-FFF2-40B4-BE49-F238E27FC236}">
                <a16:creationId xmlns:a16="http://schemas.microsoft.com/office/drawing/2014/main" id="{81D44F3B-D6CA-423B-8C9A-5D43F4750D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52BF34-7EB8-49EC-81E8-0507918C32AB}"/>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2995206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33FA9-49E1-4FE8-A6EB-05C6026E03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E99AD3-7A38-48BC-904F-48B3AABE1627}"/>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4" name="Footer Placeholder 3">
            <a:extLst>
              <a:ext uri="{FF2B5EF4-FFF2-40B4-BE49-F238E27FC236}">
                <a16:creationId xmlns:a16="http://schemas.microsoft.com/office/drawing/2014/main" id="{29CC717A-8B81-465D-8AFA-157BF97417A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6A76C0-2ED7-439F-80C0-97E84811ADAC}"/>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7691767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4CD1B4-8B00-4DB8-8005-B4EAD5CB3FB4}"/>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3" name="Footer Placeholder 2">
            <a:extLst>
              <a:ext uri="{FF2B5EF4-FFF2-40B4-BE49-F238E27FC236}">
                <a16:creationId xmlns:a16="http://schemas.microsoft.com/office/drawing/2014/main" id="{6B191595-DC3D-46B9-B86D-38B59A362A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F35517-53B2-4F17-8501-8850D22C2550}"/>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3808295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9F706-9262-4F0F-BB09-E1BD3B6E0A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965DE6-B4BE-4CB5-812A-9C81E5AE27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E3F24D-A3EB-4AA6-B5CB-3DF9EECF6D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E316B3-61FC-42E9-82D0-A79A326B29CA}"/>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6" name="Footer Placeholder 5">
            <a:extLst>
              <a:ext uri="{FF2B5EF4-FFF2-40B4-BE49-F238E27FC236}">
                <a16:creationId xmlns:a16="http://schemas.microsoft.com/office/drawing/2014/main" id="{175B713D-92C5-4131-B782-1BA174D9E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97DE1D-44ED-4638-9E03-BA407274ED55}"/>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504983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8FC5F6-F338-4AE4-BB23-26385BCFC423}" type="datetimeFigureOut">
              <a:rPr lang="en-US" smtClean="0"/>
              <a:t>8/13/2020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a:p>
        </p:txBody>
      </p:sp>
    </p:spTree>
    <p:extLst>
      <p:ext uri="{BB962C8B-B14F-4D97-AF65-F5344CB8AC3E}">
        <p14:creationId xmlns:p14="http://schemas.microsoft.com/office/powerpoint/2010/main" val="2286034039"/>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A3263-1159-4178-B13C-FA64BE14D6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E2892D-B1BA-4945-B4AE-6E5BCDCFF7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F3D0F7-B79E-4D75-909B-4A18A3776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D57289-A4E0-4C41-A211-51A77D622495}"/>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6" name="Footer Placeholder 5">
            <a:extLst>
              <a:ext uri="{FF2B5EF4-FFF2-40B4-BE49-F238E27FC236}">
                <a16:creationId xmlns:a16="http://schemas.microsoft.com/office/drawing/2014/main" id="{9B3144BD-91F7-4E75-8F60-CCC0D274EC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2E4C60-BB10-4A44-B99C-31B6882669BA}"/>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4606784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08493-CDAA-4053-8E22-E81D1DE7AA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C88C56-4230-4EFF-93FD-0218D24A95E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EC5222-5EA3-4CFB-AEC1-743742FAEAC8}"/>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5" name="Footer Placeholder 4">
            <a:extLst>
              <a:ext uri="{FF2B5EF4-FFF2-40B4-BE49-F238E27FC236}">
                <a16:creationId xmlns:a16="http://schemas.microsoft.com/office/drawing/2014/main" id="{D989A903-F122-4B6C-B013-53A3CD2123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A2787-EB85-4BA4-BD1F-A9F5825B638B}"/>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104190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C663AE1-F332-4B6C-9CF8-11F9790F5ED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203ACF-09C2-4AE5-BA54-F012E8CABE6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E96731-0070-4069-847F-EBEF97A9C501}"/>
              </a:ext>
            </a:extLst>
          </p:cNvPr>
          <p:cNvSpPr>
            <a:spLocks noGrp="1"/>
          </p:cNvSpPr>
          <p:nvPr>
            <p:ph type="dt" sz="half" idx="10"/>
          </p:nvPr>
        </p:nvSpPr>
        <p:spPr/>
        <p:txBody>
          <a:bodyPr/>
          <a:lstStyle/>
          <a:p>
            <a:fld id="{FD1F4292-F60D-42E9-B96C-2814CE3F5693}" type="datetimeFigureOut">
              <a:rPr lang="en-US" smtClean="0"/>
              <a:t>8/13/2020</a:t>
            </a:fld>
            <a:endParaRPr lang="en-US"/>
          </a:p>
        </p:txBody>
      </p:sp>
      <p:sp>
        <p:nvSpPr>
          <p:cNvPr id="5" name="Footer Placeholder 4">
            <a:extLst>
              <a:ext uri="{FF2B5EF4-FFF2-40B4-BE49-F238E27FC236}">
                <a16:creationId xmlns:a16="http://schemas.microsoft.com/office/drawing/2014/main" id="{6DCBFB35-6126-4E32-A095-EE1FE710A8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023904-7775-49CD-B2EF-2C7504F7B814}"/>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2285655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8/13/2020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458463"/>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AB4D41-86C1-4908-B66A-0B50CEB3BF29}" type="datetimeFigureOut">
              <a:rPr lang="en-US" smtClean="0"/>
              <a:t>8/13/2020</a:t>
            </a:fld>
            <a:endParaRPr lang="en-US"/>
          </a:p>
        </p:txBody>
      </p:sp>
      <p:sp>
        <p:nvSpPr>
          <p:cNvPr id="6" name="Footer Placeholder 5"/>
          <p:cNvSpPr>
            <a:spLocks noGrp="1"/>
          </p:cNvSpPr>
          <p:nvPr>
            <p:ph type="ftr" sz="quarter" idx="11"/>
          </p:nvPr>
        </p:nvSpPr>
        <p:spPr/>
        <p:txBody>
          <a:bodyPr/>
          <a:lstStyle/>
          <a:p>
            <a:r>
              <a:rPr lang="en-US"/>
              <a:t>©Air Conditioning, Heating, Refrigeration Institute 2020</a:t>
            </a:r>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70336156"/>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426E2C-56C1-4E0D-A793-0088A7FDD37E}" type="datetimeFigureOut">
              <a:rPr lang="en-US" smtClean="0"/>
              <a:t>8/13/2020</a:t>
            </a:fld>
            <a:endParaRPr lang="en-US"/>
          </a:p>
        </p:txBody>
      </p:sp>
      <p:sp>
        <p:nvSpPr>
          <p:cNvPr id="8" name="Footer Placeholder 7"/>
          <p:cNvSpPr>
            <a:spLocks noGrp="1"/>
          </p:cNvSpPr>
          <p:nvPr>
            <p:ph type="ftr" sz="quarter" idx="11"/>
          </p:nvPr>
        </p:nvSpPr>
        <p:spPr/>
        <p:txBody>
          <a:bodyPr/>
          <a:lstStyle/>
          <a:p>
            <a:r>
              <a:rPr lang="en-US"/>
              <a:t>©Air Conditioning, Heating, Refrigeration Institute 2020</a:t>
            </a:r>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088001177"/>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C39B41-D8B5-4052-B551-9B5525EAA8B6}" type="datetimeFigureOut">
              <a:rPr lang="en-US" smtClean="0"/>
              <a:t>8/13/2020</a:t>
            </a:fld>
            <a:endParaRPr lang="en-US"/>
          </a:p>
        </p:txBody>
      </p:sp>
      <p:sp>
        <p:nvSpPr>
          <p:cNvPr id="4" name="Footer Placeholder 3"/>
          <p:cNvSpPr>
            <a:spLocks noGrp="1"/>
          </p:cNvSpPr>
          <p:nvPr>
            <p:ph type="ftr" sz="quarter" idx="11"/>
          </p:nvPr>
        </p:nvSpPr>
        <p:spPr/>
        <p:txBody>
          <a:bodyPr/>
          <a:lstStyle/>
          <a:p>
            <a:r>
              <a:rPr lang="en-US"/>
              <a:t>©Air Conditioning, Heating, Refrigeration Institute 2020</a:t>
            </a:r>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843557135"/>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8/13/2020</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a:t>©Air Conditioning, Heating, Refrigeration Institute 2020</a:t>
            </a:r>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4126428224"/>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t>8/13/2020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a:t>©Air Conditioning, Heating, Refrigeration Institute 2020</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a:p>
        </p:txBody>
      </p:sp>
    </p:spTree>
    <p:extLst>
      <p:ext uri="{BB962C8B-B14F-4D97-AF65-F5344CB8AC3E}">
        <p14:creationId xmlns:p14="http://schemas.microsoft.com/office/powerpoint/2010/main" val="1180090015"/>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8/13/2020</a:t>
            </a:fld>
            <a:endParaRPr lang="en-US"/>
          </a:p>
        </p:txBody>
      </p:sp>
      <p:sp>
        <p:nvSpPr>
          <p:cNvPr id="6" name="Footer Placeholder 5"/>
          <p:cNvSpPr>
            <a:spLocks noGrp="1"/>
          </p:cNvSpPr>
          <p:nvPr>
            <p:ph type="ftr" sz="quarter" idx="11"/>
          </p:nvPr>
        </p:nvSpPr>
        <p:spPr/>
        <p:txBody>
          <a:bodyPr/>
          <a:lstStyle/>
          <a:p>
            <a:r>
              <a:rPr lang="en-US"/>
              <a:t>©Air Conditioning, Heating, Refrigeration Institute 2020</a:t>
            </a:r>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525170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8/13/2020</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a:t>©Air Conditioning, Heating, Refrigeration Institute 2020</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132639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302B0B-1278-42D8-AE8B-226D326E2D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31A0DB-E1EC-4F68-9CEB-B870C4ACA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57CCC6-5A5D-48EC-A632-9C12FE54FB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1F4292-F60D-42E9-B96C-2814CE3F5693}" type="datetimeFigureOut">
              <a:rPr lang="en-US" smtClean="0"/>
              <a:t>8/13/2020</a:t>
            </a:fld>
            <a:endParaRPr lang="en-US"/>
          </a:p>
        </p:txBody>
      </p:sp>
      <p:sp>
        <p:nvSpPr>
          <p:cNvPr id="5" name="Footer Placeholder 4">
            <a:extLst>
              <a:ext uri="{FF2B5EF4-FFF2-40B4-BE49-F238E27FC236}">
                <a16:creationId xmlns:a16="http://schemas.microsoft.com/office/drawing/2014/main" id="{23055EDD-8570-4403-8F24-EBB9D60E96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6DDE332-364E-4459-9110-8511F2E3D6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190FC-D365-4216-88F4-033C30B1ECC9}" type="slidenum">
              <a:rPr lang="en-US" smtClean="0"/>
              <a:t>‹#›</a:t>
            </a:fld>
            <a:endParaRPr lang="en-US"/>
          </a:p>
        </p:txBody>
      </p:sp>
    </p:spTree>
    <p:extLst>
      <p:ext uri="{BB962C8B-B14F-4D97-AF65-F5344CB8AC3E}">
        <p14:creationId xmlns:p14="http://schemas.microsoft.com/office/powerpoint/2010/main" val="1181445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HWalter-Terrinoni@ahrinet.org" TargetMode="External"/><Relationship Id="rId2" Type="http://schemas.openxmlformats.org/officeDocument/2006/relationships/hyperlink" Target="http://www.ahrinet.org/SafeRefrigerant" TargetMode="External"/><Relationship Id="rId1" Type="http://schemas.openxmlformats.org/officeDocument/2006/relationships/slideLayout" Target="../slideLayouts/slideLayout2.xml"/><Relationship Id="rId4" Type="http://schemas.openxmlformats.org/officeDocument/2006/relationships/hyperlink" Target="mailto:CBresee@ahrinet.or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s://www.epa.gov/sites/production/files/2020-06/documents/pre-publication_snap_listing_rule_23_nprm_5_29_2020_signed_.pdf"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perfectaire.us/2019/03/22/switching-to-r32-from-r410a-why-manufacturers-are-switching-refrigerants/" TargetMode="External"/><Relationship Id="rId2" Type="http://schemas.openxmlformats.org/officeDocument/2006/relationships/hyperlink" Target="https://www.coolingpost.com/world-news/lg-supply-r32-air-conditioners-in-the-us/" TargetMode="External"/><Relationship Id="rId1" Type="http://schemas.openxmlformats.org/officeDocument/2006/relationships/slideLayout" Target="../slideLayouts/slideLayout2.xml"/><Relationship Id="rId4" Type="http://schemas.openxmlformats.org/officeDocument/2006/relationships/hyperlink" Target="https://www.lowes.com/pd/LG-550-sq-ft-Window-Air-Conditioner-115-Volt-12000-BTU-ENERGY-STAR/1000925326"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s://www.ci.patterson.ca.us/140/Building-Division" TargetMode="External"/><Relationship Id="rId3" Type="http://schemas.openxmlformats.org/officeDocument/2006/relationships/hyperlink" Target="https://www.cslb.ca.gov/consumers/report_unlicensed_activity/What_Is_Illegal_Contractor_Activity.aspx" TargetMode="External"/><Relationship Id="rId7" Type="http://schemas.openxmlformats.org/officeDocument/2006/relationships/hyperlink" Target="https://www.riverbank.org/182/Building" TargetMode="External"/><Relationship Id="rId2" Type="http://schemas.openxmlformats.org/officeDocument/2006/relationships/hyperlink" Target="https://en.wikipedia.org/wiki/California_Contractors_State_License_Board" TargetMode="External"/><Relationship Id="rId1" Type="http://schemas.openxmlformats.org/officeDocument/2006/relationships/slideLayout" Target="../slideLayouts/slideLayout2.xml"/><Relationship Id="rId6" Type="http://schemas.openxmlformats.org/officeDocument/2006/relationships/hyperlink" Target="https://www.cslb.ca.gov/Consumers/Filing_a_Complaint/" TargetMode="External"/><Relationship Id="rId5" Type="http://schemas.openxmlformats.org/officeDocument/2006/relationships/hyperlink" Target="https://www2.cslb.ca.gov/OnlineServices/CheckLicenseII/CheckLicense.aspx" TargetMode="External"/><Relationship Id="rId4" Type="http://schemas.openxmlformats.org/officeDocument/2006/relationships/hyperlink" Target="https://sfdistrictattorney.org/unlicensed-contractor-sentenced-one-year-jail-wage-theft-and-defrauding-homeowners" TargetMode="External"/><Relationship Id="rId9" Type="http://schemas.openxmlformats.org/officeDocument/2006/relationships/hyperlink" Target="https://www.lacityattorney.org/unlicensed-contractor-fraud"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www.natex.org/site/1/Home" TargetMode="External"/><Relationship Id="rId7" Type="http://schemas.openxmlformats.org/officeDocument/2006/relationships/image" Target="../media/image24.png"/><Relationship Id="rId2" Type="http://schemas.openxmlformats.org/officeDocument/2006/relationships/hyperlink" Target="https://www.acca.org/certification" TargetMode="External"/><Relationship Id="rId1" Type="http://schemas.openxmlformats.org/officeDocument/2006/relationships/slideLayout" Target="../slideLayouts/slideLayout2.xml"/><Relationship Id="rId6" Type="http://schemas.openxmlformats.org/officeDocument/2006/relationships/hyperlink" Target="https://urldefense.proofpoint.com/v2/url?u=http-3A__www.ihaci.org_education-2Dtraining_class-2Ddescription_&amp;d=DwQFAg&amp;c=euGZstcaTDllvimEN8b7jXrwqOf-v5A_CdpgnVfiiMM&amp;r=rLLmmvx35qqscnIdnL-2kep0Ofh1Urh4ex4aBI30dRk&amp;m=zi1uImXBhnibIPTiHKqNlJnZAx0cXOBUx62M6i1BWRQ&amp;s=k0mMigvd7HdgB6podirGb0f6NttaaGu59cPL0GxAoA8&amp;e=" TargetMode="External"/><Relationship Id="rId5" Type="http://schemas.openxmlformats.org/officeDocument/2006/relationships/hyperlink" Target="https://urldefense.proofpoint.com/v2/url?u=http-3A__www.ihaci.org_education-2Dtraining_&amp;d=DwQFAg&amp;c=euGZstcaTDllvimEN8b7jXrwqOf-v5A_CdpgnVfiiMM&amp;r=rLLmmvx35qqscnIdnL-2kep0Ofh1Urh4ex4aBI30dRk&amp;m=zi1uImXBhnibIPTiHKqNlJnZAx0cXOBUx62M6i1BWRQ&amp;s=JHLTX_Zy-FzlCoT6imsuPzamuAGQKgGKqYFvxuJHO0U&amp;e=" TargetMode="External"/><Relationship Id="rId4" Type="http://schemas.openxmlformats.org/officeDocument/2006/relationships/hyperlink" Target="https://www.rses.org/hydrocarbons.aspx" TargetMode="External"/><Relationship Id="rId9" Type="http://schemas.openxmlformats.org/officeDocument/2006/relationships/image" Target="../media/image2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hyperlink" Target="https://www.kleen-ritecorp.com/p-37891-120-gallon-vertical-propane-tank-asme.aspx" TargetMode="External"/><Relationship Id="rId3" Type="http://schemas.openxmlformats.org/officeDocument/2006/relationships/hyperlink" Target="https://virginiabeach.legalexaminer.com/legal/defective-dangerous-products/injuries-caused-by-propane/" TargetMode="External"/><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hyperlink" Target="https://www.kcrg.com/content/news/Central-City-house-fire-re-routing-traffic-493532011.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62.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ahrinet.org/App_Content/ahri/files/RESEARCH/Technical%20Results/AHRI_9007-01_Final_Report.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44754-6111-49E7-BE29-6C1D2FFCF075}"/>
              </a:ext>
            </a:extLst>
          </p:cNvPr>
          <p:cNvSpPr>
            <a:spLocks noGrp="1"/>
          </p:cNvSpPr>
          <p:nvPr>
            <p:ph type="ctrTitle"/>
          </p:nvPr>
        </p:nvSpPr>
        <p:spPr/>
        <p:txBody>
          <a:bodyPr/>
          <a:lstStyle/>
          <a:p>
            <a:r>
              <a:rPr lang="en-US"/>
              <a:t>CalFIRE A2L 2022 </a:t>
            </a:r>
          </a:p>
        </p:txBody>
      </p:sp>
      <p:sp>
        <p:nvSpPr>
          <p:cNvPr id="3" name="Subtitle 2">
            <a:extLst>
              <a:ext uri="{FF2B5EF4-FFF2-40B4-BE49-F238E27FC236}">
                <a16:creationId xmlns:a16="http://schemas.microsoft.com/office/drawing/2014/main" id="{374FA35A-E027-4B4F-9816-BF04F62641F8}"/>
              </a:ext>
            </a:extLst>
          </p:cNvPr>
          <p:cNvSpPr>
            <a:spLocks noGrp="1"/>
          </p:cNvSpPr>
          <p:nvPr>
            <p:ph type="subTitle" idx="1"/>
          </p:nvPr>
        </p:nvSpPr>
        <p:spPr/>
        <p:txBody>
          <a:bodyPr vert="horz" lIns="91440" tIns="45720" rIns="91440" bIns="45720" rtlCol="0" anchor="t">
            <a:normAutofit/>
          </a:bodyPr>
          <a:lstStyle/>
          <a:p>
            <a:r>
              <a:rPr lang="en-US" err="1">
                <a:cs typeface="Calibri"/>
              </a:rPr>
              <a:t>JUne</a:t>
            </a:r>
            <a:r>
              <a:rPr lang="en-US">
                <a:cs typeface="Calibri"/>
              </a:rPr>
              <a:t> 2020 </a:t>
            </a:r>
          </a:p>
        </p:txBody>
      </p:sp>
      <p:sp>
        <p:nvSpPr>
          <p:cNvPr id="4" name="Footer Placeholder 3">
            <a:extLst>
              <a:ext uri="{FF2B5EF4-FFF2-40B4-BE49-F238E27FC236}">
                <a16:creationId xmlns:a16="http://schemas.microsoft.com/office/drawing/2014/main" id="{AEEEBE08-97DE-4FBE-AF7B-1C5F0EF3D0E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72447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3B826-0EF9-4335-B1BD-7FE9319CEF1C}"/>
              </a:ext>
            </a:extLst>
          </p:cNvPr>
          <p:cNvSpPr>
            <a:spLocks noGrp="1"/>
          </p:cNvSpPr>
          <p:nvPr>
            <p:ph type="title"/>
          </p:nvPr>
        </p:nvSpPr>
        <p:spPr>
          <a:xfrm>
            <a:off x="1097280" y="286604"/>
            <a:ext cx="10058400" cy="804778"/>
          </a:xfrm>
        </p:spPr>
        <p:txBody>
          <a:bodyPr/>
          <a:lstStyle/>
          <a:p>
            <a:r>
              <a:rPr lang="en-US"/>
              <a:t>AHRTI 9007-01</a:t>
            </a:r>
          </a:p>
        </p:txBody>
      </p:sp>
      <p:pic>
        <p:nvPicPr>
          <p:cNvPr id="4" name="Picture 3">
            <a:extLst>
              <a:ext uri="{FF2B5EF4-FFF2-40B4-BE49-F238E27FC236}">
                <a16:creationId xmlns:a16="http://schemas.microsoft.com/office/drawing/2014/main" id="{4B2D75C8-2044-4BCC-BCAF-0F39F443C9FF}"/>
              </a:ext>
            </a:extLst>
          </p:cNvPr>
          <p:cNvPicPr>
            <a:picLocks noChangeAspect="1"/>
          </p:cNvPicPr>
          <p:nvPr/>
        </p:nvPicPr>
        <p:blipFill>
          <a:blip r:embed="rId2"/>
          <a:stretch>
            <a:fillRect/>
          </a:stretch>
        </p:blipFill>
        <p:spPr>
          <a:xfrm>
            <a:off x="1681316" y="1320314"/>
            <a:ext cx="7807602" cy="4810098"/>
          </a:xfrm>
          <a:prstGeom prst="rect">
            <a:avLst/>
          </a:prstGeom>
        </p:spPr>
      </p:pic>
      <p:sp>
        <p:nvSpPr>
          <p:cNvPr id="3" name="Footer Placeholder 2">
            <a:extLst>
              <a:ext uri="{FF2B5EF4-FFF2-40B4-BE49-F238E27FC236}">
                <a16:creationId xmlns:a16="http://schemas.microsoft.com/office/drawing/2014/main" id="{BFF5155D-E9AC-463D-B502-EB31CD095EBD}"/>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493670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E8C4-A9BD-49BB-AB89-DE9BEA00ACE9}"/>
              </a:ext>
            </a:extLst>
          </p:cNvPr>
          <p:cNvSpPr>
            <a:spLocks noGrp="1"/>
          </p:cNvSpPr>
          <p:nvPr>
            <p:ph type="title"/>
          </p:nvPr>
        </p:nvSpPr>
        <p:spPr>
          <a:xfrm>
            <a:off x="539187" y="379502"/>
            <a:ext cx="11648558" cy="1339940"/>
          </a:xfrm>
        </p:spPr>
        <p:txBody>
          <a:bodyPr>
            <a:normAutofit fontScale="90000"/>
          </a:bodyPr>
          <a:lstStyle/>
          <a:p>
            <a:r>
              <a:rPr lang="en-US"/>
              <a:t>Flammable Zones - Initial Research Observations</a:t>
            </a:r>
          </a:p>
        </p:txBody>
      </p:sp>
      <p:sp>
        <p:nvSpPr>
          <p:cNvPr id="3" name="Content Placeholder 2">
            <a:extLst>
              <a:ext uri="{FF2B5EF4-FFF2-40B4-BE49-F238E27FC236}">
                <a16:creationId xmlns:a16="http://schemas.microsoft.com/office/drawing/2014/main" id="{921C6A47-B191-4EAA-BB2A-395D22C489E3}"/>
              </a:ext>
            </a:extLst>
          </p:cNvPr>
          <p:cNvSpPr>
            <a:spLocks noGrp="1"/>
          </p:cNvSpPr>
          <p:nvPr>
            <p:ph idx="1"/>
          </p:nvPr>
        </p:nvSpPr>
        <p:spPr>
          <a:xfrm>
            <a:off x="1097280" y="1845734"/>
            <a:ext cx="10058400" cy="4322373"/>
          </a:xfrm>
        </p:spPr>
        <p:txBody>
          <a:bodyPr vert="horz" lIns="0" tIns="45720" rIns="0" bIns="45720" rtlCol="0" anchor="t">
            <a:normAutofit fontScale="92500" lnSpcReduction="20000"/>
          </a:bodyPr>
          <a:lstStyle/>
          <a:p>
            <a:r>
              <a:rPr lang="en-US" sz="2800" b="1"/>
              <a:t>High (8ft) release:</a:t>
            </a:r>
            <a:r>
              <a:rPr lang="en-US" sz="2800"/>
              <a:t> Concentrations </a:t>
            </a:r>
            <a:r>
              <a:rPr lang="en-US" sz="2800" b="1">
                <a:solidFill>
                  <a:srgbClr val="00B050"/>
                </a:solidFill>
              </a:rPr>
              <a:t>below</a:t>
            </a:r>
            <a:r>
              <a:rPr lang="en-US" sz="2800"/>
              <a:t> LFL due to mixing </a:t>
            </a:r>
            <a:endParaRPr lang="en-US" sz="2800">
              <a:cs typeface="Calibri"/>
            </a:endParaRPr>
          </a:p>
          <a:p>
            <a:r>
              <a:rPr lang="en-US" sz="2800" b="1"/>
              <a:t>Low release:</a:t>
            </a:r>
            <a:r>
              <a:rPr lang="en-US" sz="2800"/>
              <a:t> Concentrations </a:t>
            </a:r>
            <a:r>
              <a:rPr lang="en-US" sz="2800">
                <a:solidFill>
                  <a:srgbClr val="00B050"/>
                </a:solidFill>
              </a:rPr>
              <a:t>above</a:t>
            </a:r>
            <a:r>
              <a:rPr lang="en-US" sz="2800"/>
              <a:t> UFL</a:t>
            </a:r>
            <a:endParaRPr lang="en-US" sz="2800">
              <a:cs typeface="Calibri"/>
            </a:endParaRPr>
          </a:p>
          <a:p>
            <a:r>
              <a:rPr lang="en-US" sz="2800" b="1"/>
              <a:t>Mid-range without barrier: </a:t>
            </a:r>
            <a:r>
              <a:rPr lang="en-US" sz="2800"/>
              <a:t>Concentrations </a:t>
            </a:r>
            <a:r>
              <a:rPr lang="en-US" sz="2800" b="1">
                <a:solidFill>
                  <a:srgbClr val="00B050"/>
                </a:solidFill>
              </a:rPr>
              <a:t>below</a:t>
            </a:r>
            <a:r>
              <a:rPr lang="en-US" sz="2800"/>
              <a:t> LFL due to mixing</a:t>
            </a:r>
            <a:endParaRPr lang="en-US" sz="2800">
              <a:cs typeface="Calibri" panose="020F0502020204030204"/>
            </a:endParaRPr>
          </a:p>
          <a:p>
            <a:r>
              <a:rPr lang="en-US" sz="2800" b="1"/>
              <a:t>Mid-range with barrier with air circulation:</a:t>
            </a:r>
            <a:r>
              <a:rPr lang="en-US" sz="2800"/>
              <a:t> Concentrations </a:t>
            </a:r>
            <a:r>
              <a:rPr lang="en-US" sz="2800" b="1">
                <a:solidFill>
                  <a:srgbClr val="00B050"/>
                </a:solidFill>
                <a:ea typeface="+mn-lt"/>
                <a:cs typeface="+mn-lt"/>
              </a:rPr>
              <a:t>below</a:t>
            </a:r>
            <a:r>
              <a:rPr lang="en-US" sz="2800"/>
              <a:t> LFL due to mixing</a:t>
            </a:r>
            <a:endParaRPr lang="en-US" sz="2800">
              <a:cs typeface="Calibri"/>
            </a:endParaRPr>
          </a:p>
          <a:p>
            <a:r>
              <a:rPr lang="en-US" sz="2800" b="1"/>
              <a:t>Mid-range with barrier with no circulation:</a:t>
            </a:r>
            <a:r>
              <a:rPr lang="en-US" sz="2800"/>
              <a:t> </a:t>
            </a:r>
            <a:r>
              <a:rPr lang="en-US" sz="2800">
                <a:solidFill>
                  <a:srgbClr val="FF0000"/>
                </a:solidFill>
              </a:rPr>
              <a:t>c</a:t>
            </a:r>
            <a:r>
              <a:rPr lang="en-US" sz="2800" b="1">
                <a:solidFill>
                  <a:srgbClr val="FF0000"/>
                </a:solidFill>
              </a:rPr>
              <a:t>an result in </a:t>
            </a:r>
            <a:r>
              <a:rPr lang="en-US" sz="2800"/>
              <a:t>concentrations between LFL and UFL</a:t>
            </a:r>
            <a:endParaRPr lang="en-US">
              <a:cs typeface="Calibri"/>
            </a:endParaRPr>
          </a:p>
          <a:p>
            <a:r>
              <a:rPr lang="en-US" sz="2800">
                <a:cs typeface="Calibri"/>
              </a:rPr>
              <a:t>How safety standards were updated - </a:t>
            </a:r>
          </a:p>
          <a:p>
            <a:r>
              <a:rPr lang="en-US" sz="2800">
                <a:cs typeface="Calibri"/>
              </a:rPr>
              <a:t>Charge size without sensor or ductwork requires use of gravity equation and mixing equations address these learnings</a:t>
            </a:r>
          </a:p>
          <a:p>
            <a:endParaRPr lang="en-US"/>
          </a:p>
          <a:p>
            <a:endParaRPr lang="en-US">
              <a:cs typeface="Calibri" panose="020F0502020204030204"/>
            </a:endParaRPr>
          </a:p>
        </p:txBody>
      </p:sp>
      <p:sp>
        <p:nvSpPr>
          <p:cNvPr id="4" name="Footer Placeholder 3">
            <a:extLst>
              <a:ext uri="{FF2B5EF4-FFF2-40B4-BE49-F238E27FC236}">
                <a16:creationId xmlns:a16="http://schemas.microsoft.com/office/drawing/2014/main" id="{5A88E090-174B-4746-8DD4-6CC668C3E365}"/>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253796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8638A98B-4B4B-4607-B11F-7DCA0D7CCE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4" name="Picture 4" descr="A picture containing screenshot&#10;&#10;Description generated with very high confidence">
            <a:extLst>
              <a:ext uri="{FF2B5EF4-FFF2-40B4-BE49-F238E27FC236}">
                <a16:creationId xmlns:a16="http://schemas.microsoft.com/office/drawing/2014/main" id="{FC4D3784-ED77-44BC-A166-6C6A5B65F83E}"/>
              </a:ext>
            </a:extLst>
          </p:cNvPr>
          <p:cNvPicPr>
            <a:picLocks noChangeAspect="1"/>
          </p:cNvPicPr>
          <p:nvPr/>
        </p:nvPicPr>
        <p:blipFill rotWithShape="1">
          <a:blip r:embed="rId2"/>
          <a:srcRect t="2549" r="-1" b="6056"/>
          <a:stretch/>
        </p:blipFill>
        <p:spPr>
          <a:xfrm>
            <a:off x="633999" y="640080"/>
            <a:ext cx="6275667" cy="5577840"/>
          </a:xfrm>
          <a:prstGeom prst="rect">
            <a:avLst/>
          </a:prstGeom>
        </p:spPr>
      </p:pic>
      <p:sp>
        <p:nvSpPr>
          <p:cNvPr id="17" name="Rectangle 16">
            <a:extLst>
              <a:ext uri="{FF2B5EF4-FFF2-40B4-BE49-F238E27FC236}">
                <a16:creationId xmlns:a16="http://schemas.microsoft.com/office/drawing/2014/main" id="{8E3B9B0E-204E-4BFD-B58A-E71D9CDC3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C7F646C-60F8-4212-A8D8-AB3BE916FB67}"/>
              </a:ext>
            </a:extLst>
          </p:cNvPr>
          <p:cNvSpPr>
            <a:spLocks noGrp="1"/>
          </p:cNvSpPr>
          <p:nvPr>
            <p:ph type="title"/>
          </p:nvPr>
        </p:nvSpPr>
        <p:spPr>
          <a:xfrm>
            <a:off x="8096885" y="640080"/>
            <a:ext cx="3920860" cy="2926080"/>
          </a:xfrm>
        </p:spPr>
        <p:txBody>
          <a:bodyPr vert="horz" lIns="91440" tIns="45720" rIns="91440" bIns="45720" rtlCol="0" anchor="b">
            <a:normAutofit/>
          </a:bodyPr>
          <a:lstStyle/>
          <a:p>
            <a:r>
              <a:rPr lang="en-US" sz="4400">
                <a:solidFill>
                  <a:srgbClr val="FFFFFF"/>
                </a:solidFill>
              </a:rPr>
              <a:t>Release from 8 ft</a:t>
            </a:r>
          </a:p>
        </p:txBody>
      </p:sp>
      <p:sp>
        <p:nvSpPr>
          <p:cNvPr id="19" name="Rectangle 18">
            <a:extLst>
              <a:ext uri="{FF2B5EF4-FFF2-40B4-BE49-F238E27FC236}">
                <a16:creationId xmlns:a16="http://schemas.microsoft.com/office/drawing/2014/main" id="{B1121E64-CB88-4BF5-B531-C0316E7F6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Footer Placeholder 2">
            <a:extLst>
              <a:ext uri="{FF2B5EF4-FFF2-40B4-BE49-F238E27FC236}">
                <a16:creationId xmlns:a16="http://schemas.microsoft.com/office/drawing/2014/main" id="{2A46CCEE-2AC5-4B02-BA1B-7C5491CD3D51}"/>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137382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 name="Rectangle 14">
            <a:extLst>
              <a:ext uri="{FF2B5EF4-FFF2-40B4-BE49-F238E27FC236}">
                <a16:creationId xmlns:a16="http://schemas.microsoft.com/office/drawing/2014/main" id="{B4D0E555-16F6-44D0-BF56-AF5FF5BDE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4" name="Picture 4" descr="A screenshot of a cell phone&#10;&#10;Description generated with very high confidence">
            <a:extLst>
              <a:ext uri="{FF2B5EF4-FFF2-40B4-BE49-F238E27FC236}">
                <a16:creationId xmlns:a16="http://schemas.microsoft.com/office/drawing/2014/main" id="{D7D29892-5AEB-4395-839F-59D2EF1981FD}"/>
              </a:ext>
            </a:extLst>
          </p:cNvPr>
          <p:cNvPicPr>
            <a:picLocks noChangeAspect="1"/>
          </p:cNvPicPr>
          <p:nvPr/>
        </p:nvPicPr>
        <p:blipFill>
          <a:blip r:embed="rId2"/>
          <a:stretch>
            <a:fillRect/>
          </a:stretch>
        </p:blipFill>
        <p:spPr>
          <a:xfrm>
            <a:off x="633999" y="691240"/>
            <a:ext cx="6275667" cy="5475519"/>
          </a:xfrm>
          <a:prstGeom prst="rect">
            <a:avLst/>
          </a:prstGeom>
        </p:spPr>
      </p:pic>
      <p:sp>
        <p:nvSpPr>
          <p:cNvPr id="17" name="Rectangle 16">
            <a:extLst>
              <a:ext uri="{FF2B5EF4-FFF2-40B4-BE49-F238E27FC236}">
                <a16:creationId xmlns:a16="http://schemas.microsoft.com/office/drawing/2014/main" id="{8117041D-1A7B-4ECA-AB68-3CFDB6726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D5EF3CE-5E84-4831-B1EB-DA7A8ACDE57D}"/>
              </a:ext>
            </a:extLst>
          </p:cNvPr>
          <p:cNvSpPr>
            <a:spLocks noGrp="1"/>
          </p:cNvSpPr>
          <p:nvPr>
            <p:ph type="title"/>
          </p:nvPr>
        </p:nvSpPr>
        <p:spPr>
          <a:xfrm>
            <a:off x="8096885" y="640080"/>
            <a:ext cx="3659246" cy="2926080"/>
          </a:xfrm>
        </p:spPr>
        <p:txBody>
          <a:bodyPr vert="horz" lIns="91440" tIns="45720" rIns="91440" bIns="45720" rtlCol="0" anchor="b">
            <a:normAutofit/>
          </a:bodyPr>
          <a:lstStyle/>
          <a:p>
            <a:r>
              <a:rPr lang="en-US" sz="3100">
                <a:solidFill>
                  <a:srgbClr val="FFFFFF"/>
                </a:solidFill>
              </a:rPr>
              <a:t>Modeling showed that room setup required an obstruction to achieve concentration between LFL and UFL with no circulation/ mitigation</a:t>
            </a:r>
          </a:p>
        </p:txBody>
      </p:sp>
      <p:sp>
        <p:nvSpPr>
          <p:cNvPr id="19" name="Rectangle 18">
            <a:extLst>
              <a:ext uri="{FF2B5EF4-FFF2-40B4-BE49-F238E27FC236}">
                <a16:creationId xmlns:a16="http://schemas.microsoft.com/office/drawing/2014/main" id="{EF9C14D5-64ED-4C3C-A0D2-6C2AE1AE9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rgbClr val="CD251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Footer Placeholder 2">
            <a:extLst>
              <a:ext uri="{FF2B5EF4-FFF2-40B4-BE49-F238E27FC236}">
                <a16:creationId xmlns:a16="http://schemas.microsoft.com/office/drawing/2014/main" id="{1C78A240-0972-4A86-B789-98301111C5C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44660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C7E33-6BF6-4262-B1CD-1A5777B36BCF}"/>
              </a:ext>
            </a:extLst>
          </p:cNvPr>
          <p:cNvSpPr>
            <a:spLocks noGrp="1"/>
          </p:cNvSpPr>
          <p:nvPr>
            <p:ph type="title"/>
          </p:nvPr>
        </p:nvSpPr>
        <p:spPr>
          <a:xfrm>
            <a:off x="2592573" y="365125"/>
            <a:ext cx="7460912" cy="807979"/>
          </a:xfrm>
        </p:spPr>
        <p:txBody>
          <a:bodyPr/>
          <a:lstStyle/>
          <a:p>
            <a:pPr algn="ctr"/>
            <a:r>
              <a:rPr lang="en-US" b="1">
                <a:cs typeface="Calibri Light"/>
              </a:rPr>
              <a:t>PTAC Unit in Motel Room</a:t>
            </a:r>
            <a:r>
              <a:rPr lang="en-US">
                <a:cs typeface="Calibri Light"/>
              </a:rPr>
              <a:t> </a:t>
            </a:r>
            <a:endParaRPr lang="en-US"/>
          </a:p>
        </p:txBody>
      </p:sp>
      <p:sp>
        <p:nvSpPr>
          <p:cNvPr id="3" name="Content Placeholder 2">
            <a:extLst>
              <a:ext uri="{FF2B5EF4-FFF2-40B4-BE49-F238E27FC236}">
                <a16:creationId xmlns:a16="http://schemas.microsoft.com/office/drawing/2014/main" id="{90501030-1EB1-4274-8362-CB18EDB95DC3}"/>
              </a:ext>
            </a:extLst>
          </p:cNvPr>
          <p:cNvSpPr>
            <a:spLocks noGrp="1"/>
          </p:cNvSpPr>
          <p:nvPr>
            <p:ph idx="1"/>
          </p:nvPr>
        </p:nvSpPr>
        <p:spPr>
          <a:xfrm>
            <a:off x="634841" y="2055663"/>
            <a:ext cx="10957759" cy="4135564"/>
          </a:xfrm>
        </p:spPr>
        <p:txBody>
          <a:bodyPr vert="horz" lIns="91440" tIns="45720" rIns="91440" bIns="45720" rtlCol="0" anchor="t">
            <a:normAutofit lnSpcReduction="10000"/>
          </a:bodyPr>
          <a:lstStyle/>
          <a:p>
            <a:pPr marL="0" indent="0">
              <a:buNone/>
            </a:pPr>
            <a:r>
              <a:rPr lang="en-US" sz="2200">
                <a:cs typeface="Calibri" panose="020F0502020204030204"/>
              </a:rPr>
              <a:t>The refrigerant quantity released in the tests corresponds to proposed m1 size charge of (6 m3 × LFL kg/m3), where LFL is the lower flammable limit in kg/m3 from for the refrigerant used.</a:t>
            </a:r>
            <a:endParaRPr lang="en-US">
              <a:cs typeface="Calibri" panose="020F0502020204030204"/>
            </a:endParaRPr>
          </a:p>
          <a:p>
            <a:pPr marL="0" indent="0">
              <a:buNone/>
            </a:pPr>
            <a:r>
              <a:rPr lang="en-US" sz="2200">
                <a:ea typeface="+mn-lt"/>
                <a:cs typeface="+mn-lt"/>
              </a:rPr>
              <a:t>Nine tests were conducted for this scenario using R-32 and R-452B refrigerants. The ignition sources were tea candles (open flame) placed at floor level or electric arc sources which continually arced once energized at the various locations. </a:t>
            </a:r>
          </a:p>
          <a:p>
            <a:pPr marL="0" indent="0">
              <a:buNone/>
            </a:pPr>
            <a:r>
              <a:rPr lang="en-US" sz="2200">
                <a:ea typeface="+mn-lt"/>
                <a:cs typeface="+mn-lt"/>
              </a:rPr>
              <a:t>In some of the tests, the candle ignition source failed to either ignite or stay ignited. Refrigerant concentrations measured in the test room did not show values above the LFL and ignition did not occur. One test using R-452B resulted in a low energy ignition near the PTAC power cord plug lasting no more 3 seconds. </a:t>
            </a:r>
          </a:p>
          <a:p>
            <a:pPr marL="0" indent="0">
              <a:buNone/>
            </a:pPr>
            <a:r>
              <a:rPr lang="en-US" sz="2200">
                <a:ea typeface="+mn-lt"/>
                <a:cs typeface="+mn-lt"/>
              </a:rPr>
              <a:t>There was no secondary ignition of the cheesecloth for either refrigerant in this test. An additional test was added placing the electric arcs directly in front of the PTAC in the refrigerant discharge zone. This test resulted in ignition of the refrigerant.</a:t>
            </a:r>
            <a:endParaRPr lang="en-US" sz="2200">
              <a:cs typeface="Calibri" panose="020F0502020204030204"/>
            </a:endParaRPr>
          </a:p>
        </p:txBody>
      </p:sp>
      <p:sp>
        <p:nvSpPr>
          <p:cNvPr id="6" name="TextBox 5">
            <a:extLst>
              <a:ext uri="{FF2B5EF4-FFF2-40B4-BE49-F238E27FC236}">
                <a16:creationId xmlns:a16="http://schemas.microsoft.com/office/drawing/2014/main" id="{D36CF693-ECE3-4CEC-BA22-CA29E6C720C8}"/>
              </a:ext>
            </a:extLst>
          </p:cNvPr>
          <p:cNvSpPr txBox="1"/>
          <p:nvPr/>
        </p:nvSpPr>
        <p:spPr>
          <a:xfrm>
            <a:off x="845731" y="1093825"/>
            <a:ext cx="1049610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t>The</a:t>
            </a:r>
            <a:r>
              <a:rPr lang="en-US" i="1">
                <a:ea typeface="+mn-lt"/>
                <a:cs typeface="+mn-lt"/>
              </a:rPr>
              <a:t> PTAC tests were designed to emulate the release of refrigerant from the evaporator into a typical motel room sized 1660 ft³, 47.1 m³ with ignition devices representing those sources that could be expected to occur. </a:t>
            </a:r>
            <a:endParaRPr lang="en-US">
              <a:cs typeface="Calibri"/>
            </a:endParaRPr>
          </a:p>
        </p:txBody>
      </p:sp>
      <p:sp>
        <p:nvSpPr>
          <p:cNvPr id="4" name="Footer Placeholder 3">
            <a:extLst>
              <a:ext uri="{FF2B5EF4-FFF2-40B4-BE49-F238E27FC236}">
                <a16:creationId xmlns:a16="http://schemas.microsoft.com/office/drawing/2014/main" id="{AC46087C-60FF-46B9-AF65-E9C3054FDA9C}"/>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86738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8A3A6-0AD4-4D94-960E-A4E53729466F}"/>
              </a:ext>
            </a:extLst>
          </p:cNvPr>
          <p:cNvSpPr>
            <a:spLocks noGrp="1"/>
          </p:cNvSpPr>
          <p:nvPr>
            <p:ph type="title"/>
          </p:nvPr>
        </p:nvSpPr>
        <p:spPr>
          <a:xfrm>
            <a:off x="425382" y="286603"/>
            <a:ext cx="11241513" cy="1422502"/>
          </a:xfrm>
        </p:spPr>
        <p:txBody>
          <a:bodyPr/>
          <a:lstStyle/>
          <a:p>
            <a:r>
              <a:rPr lang="en-US" sz="4400" dirty="0">
                <a:cs typeface="Calibri Light"/>
              </a:rPr>
              <a:t>IEC 60335-2-40 uses 50% LFL to initiate mitigation</a:t>
            </a:r>
            <a:r>
              <a:rPr lang="en-US" dirty="0">
                <a:cs typeface="Calibri Light"/>
              </a:rPr>
              <a:t> </a:t>
            </a:r>
          </a:p>
        </p:txBody>
      </p:sp>
      <p:sp>
        <p:nvSpPr>
          <p:cNvPr id="3" name="Content Placeholder 2">
            <a:extLst>
              <a:ext uri="{FF2B5EF4-FFF2-40B4-BE49-F238E27FC236}">
                <a16:creationId xmlns:a16="http://schemas.microsoft.com/office/drawing/2014/main" id="{99B27768-1016-4125-B9C0-5C7069C29894}"/>
              </a:ext>
            </a:extLst>
          </p:cNvPr>
          <p:cNvSpPr>
            <a:spLocks noGrp="1"/>
          </p:cNvSpPr>
          <p:nvPr>
            <p:ph idx="1"/>
          </p:nvPr>
        </p:nvSpPr>
        <p:spPr/>
        <p:txBody>
          <a:bodyPr vert="horz" lIns="0" tIns="45720" rIns="0" bIns="45720" rtlCol="0" anchor="t">
            <a:normAutofit/>
          </a:bodyPr>
          <a:lstStyle/>
          <a:p>
            <a:pPr marL="0" indent="0">
              <a:buNone/>
            </a:pPr>
            <a:r>
              <a:rPr lang="en-US" sz="3200">
                <a:cs typeface="Calibri"/>
              </a:rPr>
              <a:t>IEC uses 50% LFL to initiate mitigation to account for:</a:t>
            </a:r>
          </a:p>
          <a:p>
            <a:pPr marL="383540" lvl="1">
              <a:buFont typeface="Arial" panose="020F0502020204030204" pitchFamily="34" charset="0"/>
              <a:buChar char="•"/>
            </a:pPr>
            <a:r>
              <a:rPr lang="en-US" sz="2800">
                <a:cs typeface="Calibri"/>
              </a:rPr>
              <a:t>Furniture / obstacles</a:t>
            </a:r>
          </a:p>
          <a:p>
            <a:pPr marL="383540" lvl="1">
              <a:buFont typeface="Arial" panose="020F0502020204030204" pitchFamily="34" charset="0"/>
              <a:buChar char="•"/>
            </a:pPr>
            <a:r>
              <a:rPr lang="en-US" sz="2800">
                <a:cs typeface="Calibri"/>
              </a:rPr>
              <a:t>Refrigerant density</a:t>
            </a:r>
          </a:p>
          <a:p>
            <a:pPr marL="383540" lvl="1">
              <a:buFont typeface="Arial" panose="020F0502020204030204" pitchFamily="34" charset="0"/>
              <a:buChar char="•"/>
            </a:pPr>
            <a:r>
              <a:rPr lang="en-US" sz="2800">
                <a:cs typeface="Calibri"/>
              </a:rPr>
              <a:t>Safety factor</a:t>
            </a:r>
          </a:p>
          <a:p>
            <a:pPr marL="383540" lvl="1">
              <a:buFont typeface="Arial" panose="020F0502020204030204" pitchFamily="34" charset="0"/>
              <a:buChar char="•"/>
            </a:pPr>
            <a:endParaRPr lang="en-US" sz="2800">
              <a:cs typeface="Calibri"/>
            </a:endParaRPr>
          </a:p>
          <a:p>
            <a:pPr marL="383540" lvl="1">
              <a:buFont typeface="Arial" panose="020F0502020204030204" pitchFamily="34" charset="0"/>
              <a:buChar char="•"/>
            </a:pPr>
            <a:endParaRPr lang="en-US" sz="2800">
              <a:cs typeface="Calibri"/>
            </a:endParaRPr>
          </a:p>
          <a:p>
            <a:pPr marL="383540" lvl="1">
              <a:buFont typeface="Arial" panose="020F0502020204030204" pitchFamily="34" charset="0"/>
              <a:buChar char="•"/>
            </a:pPr>
            <a:r>
              <a:rPr lang="en-US" sz="2800">
                <a:ea typeface="+mn-lt"/>
                <a:cs typeface="+mn-lt"/>
              </a:rPr>
              <a:t>IEC uses 50% LFL while UL uses 25% LFL in standards to initiate mitigation</a:t>
            </a:r>
            <a:endParaRPr lang="en-US" sz="2800">
              <a:cs typeface="Calibri"/>
            </a:endParaRPr>
          </a:p>
          <a:p>
            <a:pPr marL="0" indent="0">
              <a:buNone/>
            </a:pPr>
            <a:endParaRPr lang="en-US" sz="2400">
              <a:cs typeface="Calibri"/>
            </a:endParaRPr>
          </a:p>
        </p:txBody>
      </p:sp>
      <p:sp>
        <p:nvSpPr>
          <p:cNvPr id="4" name="Footer Placeholder 3">
            <a:extLst>
              <a:ext uri="{FF2B5EF4-FFF2-40B4-BE49-F238E27FC236}">
                <a16:creationId xmlns:a16="http://schemas.microsoft.com/office/drawing/2014/main" id="{86B16A8E-8C76-4FA4-A37F-A26BC9EB9F89}"/>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586286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C208A-D753-4EA6-BFC1-A839911652F2}"/>
              </a:ext>
            </a:extLst>
          </p:cNvPr>
          <p:cNvSpPr>
            <a:spLocks noGrp="1"/>
          </p:cNvSpPr>
          <p:nvPr>
            <p:ph type="title"/>
          </p:nvPr>
        </p:nvSpPr>
        <p:spPr>
          <a:xfrm>
            <a:off x="1097280" y="286603"/>
            <a:ext cx="10058400" cy="1450757"/>
          </a:xfrm>
        </p:spPr>
        <p:txBody>
          <a:bodyPr>
            <a:normAutofit/>
          </a:bodyPr>
          <a:lstStyle/>
          <a:p>
            <a:r>
              <a:rPr lang="en-US">
                <a:cs typeface="Calibri Light"/>
              </a:rPr>
              <a:t>How do I know if there is a leak?</a:t>
            </a:r>
          </a:p>
        </p:txBody>
      </p:sp>
      <p:graphicFrame>
        <p:nvGraphicFramePr>
          <p:cNvPr id="5" name="Content Placeholder 2">
            <a:extLst>
              <a:ext uri="{FF2B5EF4-FFF2-40B4-BE49-F238E27FC236}">
                <a16:creationId xmlns:a16="http://schemas.microsoft.com/office/drawing/2014/main" id="{31294DC2-3323-4FD1-8672-40608B09D6AC}"/>
              </a:ext>
            </a:extLst>
          </p:cNvPr>
          <p:cNvGraphicFramePr>
            <a:graphicFrameLocks noGrp="1"/>
          </p:cNvGraphicFramePr>
          <p:nvPr>
            <p:ph idx="1"/>
            <p:extLst>
              <p:ext uri="{D42A27DB-BD31-4B8C-83A1-F6EECF244321}">
                <p14:modId xmlns:p14="http://schemas.microsoft.com/office/powerpoint/2010/main" val="298143828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9" name="Footer Placeholder 68">
            <a:extLst>
              <a:ext uri="{FF2B5EF4-FFF2-40B4-BE49-F238E27FC236}">
                <a16:creationId xmlns:a16="http://schemas.microsoft.com/office/drawing/2014/main" id="{E2A894CD-BE9A-4608-A72E-7DA7E6CEAB33}"/>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545374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A picture containing orange, table, man, display&#10;&#10;Description generated with very high confidence">
            <a:extLst>
              <a:ext uri="{FF2B5EF4-FFF2-40B4-BE49-F238E27FC236}">
                <a16:creationId xmlns:a16="http://schemas.microsoft.com/office/drawing/2014/main" id="{BA729CEB-2B38-41DE-92DA-6B254EA1F997}"/>
              </a:ext>
            </a:extLst>
          </p:cNvPr>
          <p:cNvPicPr>
            <a:picLocks noChangeAspect="1"/>
          </p:cNvPicPr>
          <p:nvPr/>
        </p:nvPicPr>
        <p:blipFill>
          <a:blip r:embed="rId2"/>
          <a:stretch>
            <a:fillRect/>
          </a:stretch>
        </p:blipFill>
        <p:spPr>
          <a:xfrm>
            <a:off x="7727104" y="3038036"/>
            <a:ext cx="4195313" cy="3287804"/>
          </a:xfrm>
          <a:prstGeom prst="rect">
            <a:avLst/>
          </a:prstGeom>
        </p:spPr>
      </p:pic>
      <p:sp>
        <p:nvSpPr>
          <p:cNvPr id="2" name="Title 1">
            <a:extLst>
              <a:ext uri="{FF2B5EF4-FFF2-40B4-BE49-F238E27FC236}">
                <a16:creationId xmlns:a16="http://schemas.microsoft.com/office/drawing/2014/main" id="{882AF49C-8479-4C97-83BF-163594EC2F09}"/>
              </a:ext>
            </a:extLst>
          </p:cNvPr>
          <p:cNvSpPr>
            <a:spLocks noGrp="1"/>
          </p:cNvSpPr>
          <p:nvPr>
            <p:ph type="title"/>
          </p:nvPr>
        </p:nvSpPr>
        <p:spPr>
          <a:xfrm>
            <a:off x="1097280" y="286603"/>
            <a:ext cx="10058400" cy="724476"/>
          </a:xfrm>
        </p:spPr>
        <p:txBody>
          <a:bodyPr/>
          <a:lstStyle/>
          <a:p>
            <a:r>
              <a:rPr lang="en-US" b="1">
                <a:ea typeface="+mj-lt"/>
                <a:cs typeface="+mj-lt"/>
              </a:rPr>
              <a:t>Portable Gas or Oxygen detectors</a:t>
            </a:r>
            <a:endParaRPr lang="en-US"/>
          </a:p>
        </p:txBody>
      </p:sp>
      <p:sp>
        <p:nvSpPr>
          <p:cNvPr id="6" name="Content Placeholder 5">
            <a:extLst>
              <a:ext uri="{FF2B5EF4-FFF2-40B4-BE49-F238E27FC236}">
                <a16:creationId xmlns:a16="http://schemas.microsoft.com/office/drawing/2014/main" id="{FE7BE1C0-D1A8-4D1B-A57F-AA5CEBD5911A}"/>
              </a:ext>
            </a:extLst>
          </p:cNvPr>
          <p:cNvSpPr>
            <a:spLocks noGrp="1"/>
          </p:cNvSpPr>
          <p:nvPr>
            <p:ph idx="1"/>
          </p:nvPr>
        </p:nvSpPr>
        <p:spPr>
          <a:xfrm>
            <a:off x="561499" y="1786203"/>
            <a:ext cx="10058400" cy="4285297"/>
          </a:xfrm>
        </p:spPr>
        <p:txBody>
          <a:bodyPr vert="horz" lIns="0" tIns="45720" rIns="0" bIns="45720" rtlCol="0" anchor="t">
            <a:normAutofit fontScale="92500" lnSpcReduction="20000"/>
          </a:bodyPr>
          <a:lstStyle/>
          <a:p>
            <a:r>
              <a:rPr lang="en-US" sz="3200" b="1">
                <a:ea typeface="+mn-lt"/>
                <a:cs typeface="+mn-lt"/>
              </a:rPr>
              <a:t>What should the sensor detect?  The technology is known and there are many detectors available including intrinsically safe ones.</a:t>
            </a:r>
          </a:p>
          <a:p>
            <a:r>
              <a:rPr lang="en-US" sz="2800">
                <a:ea typeface="+mn-lt"/>
                <a:cs typeface="+mn-lt"/>
              </a:rPr>
              <a:t>•Significant leak required to reach LFL</a:t>
            </a:r>
            <a:endParaRPr lang="en-US" sz="2800">
              <a:cs typeface="Calibri"/>
            </a:endParaRPr>
          </a:p>
          <a:p>
            <a:pPr marL="383540" lvl="1"/>
            <a:r>
              <a:rPr lang="en-US" sz="2400">
                <a:ea typeface="+mn-lt"/>
                <a:cs typeface="+mn-lt"/>
              </a:rPr>
              <a:t>• LFL (A2Ls) = 118,000 to 144,000 ppm</a:t>
            </a:r>
            <a:endParaRPr lang="en-US" sz="2400">
              <a:cs typeface="Calibri"/>
            </a:endParaRPr>
          </a:p>
          <a:p>
            <a:pPr marL="383540" lvl="1"/>
            <a:r>
              <a:rPr lang="en-US" sz="2400">
                <a:ea typeface="+mn-lt"/>
                <a:cs typeface="+mn-lt"/>
              </a:rPr>
              <a:t>•LFL (Butane) = 18,000 ppm</a:t>
            </a:r>
            <a:endParaRPr lang="en-US" sz="2400">
              <a:cs typeface="Calibri"/>
            </a:endParaRPr>
          </a:p>
          <a:p>
            <a:r>
              <a:rPr lang="en-US" sz="2800">
                <a:ea typeface="+mn-lt"/>
                <a:cs typeface="+mn-lt"/>
              </a:rPr>
              <a:t>•Sufficient O2- O2 Sensor</a:t>
            </a:r>
            <a:endParaRPr lang="en-US" sz="2800">
              <a:cs typeface="Calibri"/>
            </a:endParaRPr>
          </a:p>
          <a:p>
            <a:r>
              <a:rPr lang="en-US" sz="2800">
                <a:ea typeface="+mn-lt"/>
                <a:cs typeface="+mn-lt"/>
              </a:rPr>
              <a:t>•Leak of fluorinated refrigerant- Hand-held leak detectors </a:t>
            </a:r>
            <a:endParaRPr lang="en-US" sz="2800">
              <a:cs typeface="Calibri"/>
            </a:endParaRPr>
          </a:p>
          <a:p>
            <a:pPr marL="383540" lvl="1"/>
            <a:r>
              <a:rPr lang="en-US" sz="2400">
                <a:ea typeface="+mn-lt"/>
                <a:cs typeface="+mn-lt"/>
              </a:rPr>
              <a:t>($200-$300) (10 to 1000 ppm)</a:t>
            </a:r>
            <a:endParaRPr lang="en-US" sz="2400">
              <a:cs typeface="Calibri"/>
            </a:endParaRPr>
          </a:p>
          <a:p>
            <a:r>
              <a:rPr lang="en-US" sz="2800">
                <a:ea typeface="+mn-lt"/>
                <a:cs typeface="+mn-lt"/>
              </a:rPr>
              <a:t>•HF- Draeger tubes or HF monitors</a:t>
            </a:r>
            <a:endParaRPr lang="en-US" sz="2800">
              <a:cs typeface="Calibri"/>
            </a:endParaRPr>
          </a:p>
          <a:p>
            <a:pPr marL="383540" lvl="1"/>
            <a:r>
              <a:rPr lang="en-US" sz="2400">
                <a:ea typeface="+mn-lt"/>
                <a:cs typeface="+mn-lt"/>
              </a:rPr>
              <a:t>($200-$600) (10 to 1000 ppm)</a:t>
            </a:r>
            <a:endParaRPr lang="en-US" sz="2400">
              <a:cs typeface="Calibri"/>
            </a:endParaRPr>
          </a:p>
          <a:p>
            <a:endParaRPr lang="en-US">
              <a:cs typeface="Calibri"/>
            </a:endParaRPr>
          </a:p>
        </p:txBody>
      </p:sp>
      <p:sp>
        <p:nvSpPr>
          <p:cNvPr id="3" name="Footer Placeholder 2">
            <a:extLst>
              <a:ext uri="{FF2B5EF4-FFF2-40B4-BE49-F238E27FC236}">
                <a16:creationId xmlns:a16="http://schemas.microsoft.com/office/drawing/2014/main" id="{D9502332-F863-4635-BE85-618807B745A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690355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4" descr="A screenshot of a cell phone&#10;&#10;Description generated with very high confidence">
            <a:extLst>
              <a:ext uri="{FF2B5EF4-FFF2-40B4-BE49-F238E27FC236}">
                <a16:creationId xmlns:a16="http://schemas.microsoft.com/office/drawing/2014/main" id="{54C7AAA0-D94A-4267-A235-BC03DE0B189C}"/>
              </a:ext>
            </a:extLst>
          </p:cNvPr>
          <p:cNvPicPr>
            <a:picLocks noChangeAspect="1"/>
          </p:cNvPicPr>
          <p:nvPr/>
        </p:nvPicPr>
        <p:blipFill>
          <a:blip r:embed="rId2"/>
          <a:stretch>
            <a:fillRect/>
          </a:stretch>
        </p:blipFill>
        <p:spPr>
          <a:xfrm>
            <a:off x="122784" y="910889"/>
            <a:ext cx="7355970" cy="5894676"/>
          </a:xfrm>
          <a:prstGeom prst="rect">
            <a:avLst/>
          </a:prstGeom>
        </p:spPr>
      </p:pic>
      <p:sp>
        <p:nvSpPr>
          <p:cNvPr id="2" name="Title 1">
            <a:extLst>
              <a:ext uri="{FF2B5EF4-FFF2-40B4-BE49-F238E27FC236}">
                <a16:creationId xmlns:a16="http://schemas.microsoft.com/office/drawing/2014/main" id="{88AB7749-FD60-4057-85BC-A67A10C140BB}"/>
              </a:ext>
            </a:extLst>
          </p:cNvPr>
          <p:cNvSpPr>
            <a:spLocks noGrp="1"/>
          </p:cNvSpPr>
          <p:nvPr>
            <p:ph type="title"/>
          </p:nvPr>
        </p:nvSpPr>
        <p:spPr>
          <a:xfrm>
            <a:off x="8096885" y="640080"/>
            <a:ext cx="3659246" cy="2926080"/>
          </a:xfrm>
        </p:spPr>
        <p:txBody>
          <a:bodyPr vert="horz" lIns="91440" tIns="45720" rIns="91440" bIns="45720" rtlCol="0" anchor="b">
            <a:normAutofit/>
          </a:bodyPr>
          <a:lstStyle/>
          <a:p>
            <a:r>
              <a:rPr lang="en-US" sz="4400">
                <a:solidFill>
                  <a:schemeClr val="tx1"/>
                </a:solidFill>
              </a:rPr>
              <a:t>AHRTI 9007-01</a:t>
            </a:r>
          </a:p>
        </p:txBody>
      </p:sp>
      <p:sp>
        <p:nvSpPr>
          <p:cNvPr id="5" name="Rectangle 4">
            <a:extLst>
              <a:ext uri="{FF2B5EF4-FFF2-40B4-BE49-F238E27FC236}">
                <a16:creationId xmlns:a16="http://schemas.microsoft.com/office/drawing/2014/main" id="{115BDE42-4BE1-4D95-8698-E25B35305F63}"/>
              </a:ext>
            </a:extLst>
          </p:cNvPr>
          <p:cNvSpPr/>
          <p:nvPr/>
        </p:nvSpPr>
        <p:spPr>
          <a:xfrm>
            <a:off x="2745128" y="1187369"/>
            <a:ext cx="916329" cy="91632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3CE2424-1322-4899-ACDB-18A8755F16D8}"/>
              </a:ext>
            </a:extLst>
          </p:cNvPr>
          <p:cNvSpPr/>
          <p:nvPr/>
        </p:nvSpPr>
        <p:spPr>
          <a:xfrm>
            <a:off x="4789987" y="1187368"/>
            <a:ext cx="2623594" cy="91632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054EA07-1681-4907-B249-A63286A36BA9}"/>
              </a:ext>
            </a:extLst>
          </p:cNvPr>
          <p:cNvSpPr txBox="1"/>
          <p:nvPr/>
        </p:nvSpPr>
        <p:spPr>
          <a:xfrm>
            <a:off x="197011" y="225947"/>
            <a:ext cx="735378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Concentrations must be very high to reach LFL</a:t>
            </a:r>
          </a:p>
        </p:txBody>
      </p:sp>
      <p:sp>
        <p:nvSpPr>
          <p:cNvPr id="4" name="Footer Placeholder 3">
            <a:extLst>
              <a:ext uri="{FF2B5EF4-FFF2-40B4-BE49-F238E27FC236}">
                <a16:creationId xmlns:a16="http://schemas.microsoft.com/office/drawing/2014/main" id="{88D3D124-BA2F-46CB-B497-F4DB4380B66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129718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D9262-1C2E-4E69-87AB-60067FF0536D}"/>
              </a:ext>
            </a:extLst>
          </p:cNvPr>
          <p:cNvSpPr>
            <a:spLocks noGrp="1"/>
          </p:cNvSpPr>
          <p:nvPr>
            <p:ph type="title"/>
          </p:nvPr>
        </p:nvSpPr>
        <p:spPr>
          <a:xfrm>
            <a:off x="3532414" y="-123812"/>
            <a:ext cx="5127171" cy="1450757"/>
          </a:xfrm>
        </p:spPr>
        <p:txBody>
          <a:bodyPr>
            <a:normAutofit/>
          </a:bodyPr>
          <a:lstStyle/>
          <a:p>
            <a:r>
              <a:rPr lang="en-US"/>
              <a:t>Sensing Leaks</a:t>
            </a:r>
          </a:p>
        </p:txBody>
      </p:sp>
      <p:sp>
        <p:nvSpPr>
          <p:cNvPr id="3" name="Content Placeholder 2">
            <a:extLst>
              <a:ext uri="{FF2B5EF4-FFF2-40B4-BE49-F238E27FC236}">
                <a16:creationId xmlns:a16="http://schemas.microsoft.com/office/drawing/2014/main" id="{18786F5F-052E-47EE-BF02-0DA22883968F}"/>
              </a:ext>
            </a:extLst>
          </p:cNvPr>
          <p:cNvSpPr>
            <a:spLocks noGrp="1"/>
          </p:cNvSpPr>
          <p:nvPr>
            <p:ph idx="1"/>
          </p:nvPr>
        </p:nvSpPr>
        <p:spPr>
          <a:xfrm>
            <a:off x="6411684" y="2198914"/>
            <a:ext cx="5127172" cy="3670180"/>
          </a:xfrm>
        </p:spPr>
        <p:txBody>
          <a:bodyPr vert="horz" lIns="0" tIns="45720" rIns="0" bIns="45720" rtlCol="0" anchor="t">
            <a:noAutofit/>
          </a:bodyPr>
          <a:lstStyle/>
          <a:p>
            <a:pPr>
              <a:buFont typeface="Arial" panose="020F0502020204030204" pitchFamily="34" charset="0"/>
              <a:buChar char="•"/>
            </a:pPr>
            <a:r>
              <a:rPr lang="en-US" sz="1800">
                <a:cs typeface="Calibri"/>
              </a:rPr>
              <a:t> An odorant (e.g. mercaptan) is added to some highly flammable fluids (e.g. natural gas) to provide a </a:t>
            </a:r>
            <a:r>
              <a:rPr lang="en-US" sz="1800">
                <a:solidFill>
                  <a:srgbClr val="FF0000"/>
                </a:solidFill>
                <a:cs typeface="Calibri"/>
              </a:rPr>
              <a:t>single</a:t>
            </a:r>
            <a:r>
              <a:rPr lang="en-US" sz="1800">
                <a:cs typeface="Calibri"/>
              </a:rPr>
              <a:t> way to sense the presence of odorless, colorless gases with LFLs at or below 5% and very low ignition energies (natural gas &lt;0.5 </a:t>
            </a:r>
            <a:r>
              <a:rPr lang="en-US" sz="1800" err="1">
                <a:cs typeface="Calibri"/>
              </a:rPr>
              <a:t>milliJoules</a:t>
            </a:r>
            <a:r>
              <a:rPr lang="en-US" sz="1800">
                <a:cs typeface="Calibri"/>
              </a:rPr>
              <a:t>) that have been involved in severe incidents. Odorant potential usage in AC is still under investigation. </a:t>
            </a:r>
          </a:p>
          <a:p>
            <a:pPr>
              <a:buFont typeface="Arial" panose="020F0502020204030204" pitchFamily="34" charset="0"/>
              <a:buChar char="•"/>
            </a:pPr>
            <a:r>
              <a:rPr lang="en-US" sz="1800">
                <a:cs typeface="Calibri"/>
              </a:rPr>
              <a:t>Large volumes of refrigerant must be released in order reach a flammable concentration (greater than 10%), so a high flow rate of refrigerant is needed: </a:t>
            </a:r>
          </a:p>
          <a:p>
            <a:pPr marL="383540" lvl="1">
              <a:buFont typeface="Arial" panose="020F0502020204030204" pitchFamily="34" charset="0"/>
              <a:buChar char="•"/>
            </a:pPr>
            <a:r>
              <a:rPr lang="en-US">
                <a:cs typeface="Calibri"/>
              </a:rPr>
              <a:t>Loud </a:t>
            </a:r>
            <a:r>
              <a:rPr lang="en-US">
                <a:solidFill>
                  <a:srgbClr val="FF0000"/>
                </a:solidFill>
                <a:cs typeface="Calibri"/>
              </a:rPr>
              <a:t>(sound)</a:t>
            </a:r>
          </a:p>
          <a:p>
            <a:pPr marL="383540" lvl="1">
              <a:buFont typeface="Arial" panose="020F0502020204030204" pitchFamily="34" charset="0"/>
              <a:buChar char="•"/>
            </a:pPr>
            <a:r>
              <a:rPr lang="en-US">
                <a:cs typeface="Calibri"/>
              </a:rPr>
              <a:t>Refrigerant cloud </a:t>
            </a:r>
            <a:r>
              <a:rPr lang="en-US">
                <a:solidFill>
                  <a:srgbClr val="FF0000"/>
                </a:solidFill>
                <a:cs typeface="Calibri"/>
              </a:rPr>
              <a:t>(sight)</a:t>
            </a:r>
          </a:p>
          <a:p>
            <a:pPr marL="383540" lvl="1">
              <a:buFont typeface="Arial" panose="020F0502020204030204" pitchFamily="34" charset="0"/>
              <a:buChar char="•"/>
            </a:pPr>
            <a:r>
              <a:rPr lang="en-US">
                <a:cs typeface="Calibri"/>
              </a:rPr>
              <a:t>Cold temperature as refrigerant is released </a:t>
            </a:r>
            <a:r>
              <a:rPr lang="en-US">
                <a:solidFill>
                  <a:srgbClr val="FF0000"/>
                </a:solidFill>
                <a:cs typeface="Calibri"/>
              </a:rPr>
              <a:t>(feel)</a:t>
            </a:r>
          </a:p>
          <a:p>
            <a:pPr marL="383540" lvl="1">
              <a:buFont typeface="Arial" panose="020F0502020204030204" pitchFamily="34" charset="0"/>
              <a:buChar char="•"/>
            </a:pPr>
            <a:endParaRPr lang="en-US" sz="1500">
              <a:cs typeface="Calibri"/>
            </a:endParaRPr>
          </a:p>
          <a:p>
            <a:pPr>
              <a:buFont typeface="Arial" panose="020F0502020204030204" pitchFamily="34" charset="0"/>
              <a:buChar char="•"/>
            </a:pPr>
            <a:endParaRPr lang="en-US" sz="1500">
              <a:cs typeface="Calibri"/>
            </a:endParaRPr>
          </a:p>
          <a:p>
            <a:endParaRPr lang="en-US" sz="1500">
              <a:cs typeface="Calibri"/>
            </a:endParaRPr>
          </a:p>
        </p:txBody>
      </p:sp>
      <p:pic>
        <p:nvPicPr>
          <p:cNvPr id="6" name="Picture 6" descr="A picture containing white, man&#10;&#10;Description generated with very high confidence">
            <a:extLst>
              <a:ext uri="{FF2B5EF4-FFF2-40B4-BE49-F238E27FC236}">
                <a16:creationId xmlns:a16="http://schemas.microsoft.com/office/drawing/2014/main" id="{7DFA7A60-2AC8-487B-8910-47FCCA66EE37}"/>
              </a:ext>
            </a:extLst>
          </p:cNvPr>
          <p:cNvPicPr>
            <a:picLocks noChangeAspect="1"/>
          </p:cNvPicPr>
          <p:nvPr/>
        </p:nvPicPr>
        <p:blipFill>
          <a:blip r:embed="rId2"/>
          <a:stretch>
            <a:fillRect/>
          </a:stretch>
        </p:blipFill>
        <p:spPr>
          <a:xfrm>
            <a:off x="124029" y="1759627"/>
            <a:ext cx="2849300" cy="2214751"/>
          </a:xfrm>
          <a:prstGeom prst="rect">
            <a:avLst/>
          </a:prstGeom>
        </p:spPr>
      </p:pic>
      <p:pic>
        <p:nvPicPr>
          <p:cNvPr id="7" name="Picture 7" descr="A picture containing object, white, black, photo&#10;&#10;Description generated with very high confidence">
            <a:extLst>
              <a:ext uri="{FF2B5EF4-FFF2-40B4-BE49-F238E27FC236}">
                <a16:creationId xmlns:a16="http://schemas.microsoft.com/office/drawing/2014/main" id="{9DFE15ED-FF7A-4CA1-8341-3D4A0D8B6BC3}"/>
              </a:ext>
            </a:extLst>
          </p:cNvPr>
          <p:cNvPicPr>
            <a:picLocks noChangeAspect="1"/>
          </p:cNvPicPr>
          <p:nvPr/>
        </p:nvPicPr>
        <p:blipFill>
          <a:blip r:embed="rId3"/>
          <a:stretch>
            <a:fillRect/>
          </a:stretch>
        </p:blipFill>
        <p:spPr>
          <a:xfrm>
            <a:off x="3141675" y="3684293"/>
            <a:ext cx="3022921" cy="2530607"/>
          </a:xfrm>
          <a:prstGeom prst="rect">
            <a:avLst/>
          </a:prstGeom>
        </p:spPr>
      </p:pic>
      <p:sp>
        <p:nvSpPr>
          <p:cNvPr id="8" name="Title 1">
            <a:extLst>
              <a:ext uri="{FF2B5EF4-FFF2-40B4-BE49-F238E27FC236}">
                <a16:creationId xmlns:a16="http://schemas.microsoft.com/office/drawing/2014/main" id="{C628E3E4-9CC8-4D22-9B4A-2B71EB5A9F64}"/>
              </a:ext>
            </a:extLst>
          </p:cNvPr>
          <p:cNvSpPr txBox="1">
            <a:spLocks/>
          </p:cNvSpPr>
          <p:nvPr/>
        </p:nvSpPr>
        <p:spPr>
          <a:xfrm>
            <a:off x="3226718" y="2041269"/>
            <a:ext cx="3053374" cy="640530"/>
          </a:xfrm>
          <a:prstGeom prst="rect">
            <a:avLst/>
          </a:prstGeom>
        </p:spPr>
        <p:txBody>
          <a:bodyPr vert="horz" lIns="91440" tIns="45720" rIns="91440" bIns="45720" rtlCol="0" anchor="b">
            <a:normAutofit fontScale="700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t>Release 25% LFL</a:t>
            </a:r>
          </a:p>
        </p:txBody>
      </p:sp>
      <p:sp>
        <p:nvSpPr>
          <p:cNvPr id="4" name="Footer Placeholder 3">
            <a:extLst>
              <a:ext uri="{FF2B5EF4-FFF2-40B4-BE49-F238E27FC236}">
                <a16:creationId xmlns:a16="http://schemas.microsoft.com/office/drawing/2014/main" id="{A16B9A2C-6856-4251-B3FE-CEFE572F0281}"/>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71276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1">
            <a:extLst>
              <a:ext uri="{FF2B5EF4-FFF2-40B4-BE49-F238E27FC236}">
                <a16:creationId xmlns:a16="http://schemas.microsoft.com/office/drawing/2014/main" id="{F64BBAA4-C62B-4146-B49F-FE4CC4655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A screenshot of a social media post&#10;&#10;Description generated with very high confidence">
            <a:extLst>
              <a:ext uri="{FF2B5EF4-FFF2-40B4-BE49-F238E27FC236}">
                <a16:creationId xmlns:a16="http://schemas.microsoft.com/office/drawing/2014/main" id="{9B495543-D948-420A-B32B-BA3D7D3F2DC2}"/>
              </a:ext>
            </a:extLst>
          </p:cNvPr>
          <p:cNvPicPr>
            <a:picLocks noChangeAspect="1"/>
          </p:cNvPicPr>
          <p:nvPr/>
        </p:nvPicPr>
        <p:blipFill>
          <a:blip r:embed="rId2"/>
          <a:stretch>
            <a:fillRect/>
          </a:stretch>
        </p:blipFill>
        <p:spPr>
          <a:xfrm>
            <a:off x="843446" y="204886"/>
            <a:ext cx="10506575" cy="5924542"/>
          </a:xfrm>
          <a:prstGeom prst="rect">
            <a:avLst/>
          </a:prstGeom>
        </p:spPr>
      </p:pic>
      <p:sp>
        <p:nvSpPr>
          <p:cNvPr id="28" name="Rectangle 13">
            <a:extLst>
              <a:ext uri="{FF2B5EF4-FFF2-40B4-BE49-F238E27FC236}">
                <a16:creationId xmlns:a16="http://schemas.microsoft.com/office/drawing/2014/main" id="{77C34054-98F8-4229-885E-04C525969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rgbClr val="8EE2F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15">
            <a:extLst>
              <a:ext uri="{FF2B5EF4-FFF2-40B4-BE49-F238E27FC236}">
                <a16:creationId xmlns:a16="http://schemas.microsoft.com/office/drawing/2014/main" id="{22AAB964-B835-4B93-A1F3-4A30D1F38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7F6C5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Footer Placeholder 3">
            <a:extLst>
              <a:ext uri="{FF2B5EF4-FFF2-40B4-BE49-F238E27FC236}">
                <a16:creationId xmlns:a16="http://schemas.microsoft.com/office/drawing/2014/main" id="{B966B1D1-5C83-4948-88EE-D0C148F5F97A}"/>
              </a:ext>
            </a:extLst>
          </p:cNvPr>
          <p:cNvSpPr>
            <a:spLocks noGrp="1"/>
          </p:cNvSpPr>
          <p:nvPr>
            <p:ph type="ftr" sz="quarter" idx="11"/>
          </p:nvPr>
        </p:nvSpPr>
        <p:spPr>
          <a:xfrm>
            <a:off x="3686185" y="6459785"/>
            <a:ext cx="4822804" cy="365125"/>
          </a:xfrm>
        </p:spPr>
        <p:txBody>
          <a:bodyPr>
            <a:normAutofit/>
          </a:bodyPr>
          <a:lstStyle/>
          <a:p>
            <a:pPr>
              <a:spcAft>
                <a:spcPts val="600"/>
              </a:spcAft>
            </a:pPr>
            <a:r>
              <a:rPr lang="en-US"/>
              <a:t>©Air Conditioning, Heating, Refrigeration Institute 2020</a:t>
            </a:r>
          </a:p>
        </p:txBody>
      </p:sp>
    </p:spTree>
    <p:extLst>
      <p:ext uri="{BB962C8B-B14F-4D97-AF65-F5344CB8AC3E}">
        <p14:creationId xmlns:p14="http://schemas.microsoft.com/office/powerpoint/2010/main" val="2776149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6F24080-98AA-4FE1-9660-AA3B35BCF4B4}"/>
              </a:ext>
            </a:extLst>
          </p:cNvPr>
          <p:cNvSpPr>
            <a:spLocks noGrp="1"/>
          </p:cNvSpPr>
          <p:nvPr>
            <p:ph type="title"/>
          </p:nvPr>
        </p:nvSpPr>
        <p:spPr>
          <a:xfrm>
            <a:off x="492370" y="516835"/>
            <a:ext cx="3084844" cy="2103875"/>
          </a:xfrm>
        </p:spPr>
        <p:txBody>
          <a:bodyPr vert="horz" lIns="91440" tIns="45720" rIns="91440" bIns="45720" rtlCol="0">
            <a:normAutofit/>
          </a:bodyPr>
          <a:lstStyle/>
          <a:p>
            <a:r>
              <a:rPr lang="en-US" sz="3600">
                <a:solidFill>
                  <a:srgbClr val="FFFFFF"/>
                </a:solidFill>
              </a:rPr>
              <a:t>UL/AHRI Demonstration Project</a:t>
            </a:r>
          </a:p>
        </p:txBody>
      </p:sp>
      <p:sp>
        <p:nvSpPr>
          <p:cNvPr id="29" name="Content Placeholder 28">
            <a:extLst>
              <a:ext uri="{FF2B5EF4-FFF2-40B4-BE49-F238E27FC236}">
                <a16:creationId xmlns:a16="http://schemas.microsoft.com/office/drawing/2014/main" id="{EC1C4972-6A17-45CF-B949-9133C7750299}"/>
              </a:ext>
            </a:extLst>
          </p:cNvPr>
          <p:cNvSpPr>
            <a:spLocks noGrp="1"/>
          </p:cNvSpPr>
          <p:nvPr>
            <p:ph idx="1"/>
          </p:nvPr>
        </p:nvSpPr>
        <p:spPr>
          <a:xfrm>
            <a:off x="492371" y="2653800"/>
            <a:ext cx="3084844" cy="3335519"/>
          </a:xfrm>
        </p:spPr>
        <p:txBody>
          <a:bodyPr vert="horz" lIns="0" tIns="45720" rIns="0" bIns="45720" rtlCol="0">
            <a:normAutofit/>
          </a:bodyPr>
          <a:lstStyle/>
          <a:p>
            <a:pPr>
              <a:buFont typeface="Arial" panose="020F0502020204030204" pitchFamily="34" charset="0"/>
              <a:buChar char="•"/>
            </a:pPr>
            <a:r>
              <a:rPr lang="en-US" sz="1500">
                <a:solidFill>
                  <a:srgbClr val="FFFFFF"/>
                </a:solidFill>
                <a:cs typeface="Calibri"/>
              </a:rPr>
              <a:t>Review proposal </a:t>
            </a:r>
            <a:r>
              <a:rPr lang="en-US" sz="1500">
                <a:solidFill>
                  <a:schemeClr val="bg1"/>
                </a:solidFill>
                <a:cs typeface="Calibri"/>
              </a:rPr>
              <a:t>through June 1</a:t>
            </a:r>
          </a:p>
          <a:p>
            <a:pPr>
              <a:buFont typeface="Arial" panose="020F0502020204030204" pitchFamily="34" charset="0"/>
              <a:buChar char="•"/>
            </a:pPr>
            <a:r>
              <a:rPr lang="en-US" sz="1500">
                <a:solidFill>
                  <a:srgbClr val="FFFFFF"/>
                </a:solidFill>
                <a:cs typeface="Calibri"/>
              </a:rPr>
              <a:t>6 weeks from commencement to draft report</a:t>
            </a:r>
          </a:p>
          <a:p>
            <a:pPr>
              <a:buFont typeface="Arial" panose="020F0502020204030204" pitchFamily="34" charset="0"/>
              <a:buChar char="•"/>
            </a:pPr>
            <a:r>
              <a:rPr lang="en-US" sz="1500">
                <a:solidFill>
                  <a:srgbClr val="FFFFFF"/>
                </a:solidFill>
                <a:cs typeface="Calibri"/>
              </a:rPr>
              <a:t>8 weeks to final report</a:t>
            </a:r>
          </a:p>
          <a:p>
            <a:pPr>
              <a:buFont typeface="Arial" panose="020F0502020204030204" pitchFamily="34" charset="0"/>
              <a:buChar char="•"/>
            </a:pPr>
            <a:endParaRPr lang="en-US" sz="1500">
              <a:solidFill>
                <a:srgbClr val="FFFFFF"/>
              </a:solidFill>
              <a:cs typeface="Calibri"/>
            </a:endParaRPr>
          </a:p>
        </p:txBody>
      </p:sp>
      <p:sp>
        <p:nvSpPr>
          <p:cNvPr id="38" name="Rectangle 37">
            <a:extLst>
              <a:ext uri="{FF2B5EF4-FFF2-40B4-BE49-F238E27FC236}">
                <a16:creationId xmlns:a16="http://schemas.microsoft.com/office/drawing/2014/main" id="{F9DB1FE5-9D46-433B-99D1-2F1B8DC798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27" name="Content Placeholder 6">
            <a:extLst>
              <a:ext uri="{FF2B5EF4-FFF2-40B4-BE49-F238E27FC236}">
                <a16:creationId xmlns:a16="http://schemas.microsoft.com/office/drawing/2014/main" id="{8D00F863-39D3-405F-9CE5-22ECDD18B153}"/>
              </a:ext>
            </a:extLst>
          </p:cNvPr>
          <p:cNvGraphicFramePr>
            <a:graphicFrameLocks/>
          </p:cNvGraphicFramePr>
          <p:nvPr>
            <p:extLst>
              <p:ext uri="{D42A27DB-BD31-4B8C-83A1-F6EECF244321}">
                <p14:modId xmlns:p14="http://schemas.microsoft.com/office/powerpoint/2010/main" val="2263391854"/>
              </p:ext>
            </p:extLst>
          </p:nvPr>
        </p:nvGraphicFramePr>
        <p:xfrm>
          <a:off x="4742017" y="1132898"/>
          <a:ext cx="6798083" cy="4592217"/>
        </p:xfrm>
        <a:graphic>
          <a:graphicData uri="http://schemas.openxmlformats.org/drawingml/2006/table">
            <a:tbl>
              <a:tblPr firstRow="1" bandRow="1">
                <a:tableStyleId>{69012ECD-51FC-41F1-AA8D-1B2483CD663E}</a:tableStyleId>
              </a:tblPr>
              <a:tblGrid>
                <a:gridCol w="835883">
                  <a:extLst>
                    <a:ext uri="{9D8B030D-6E8A-4147-A177-3AD203B41FA5}">
                      <a16:colId xmlns:a16="http://schemas.microsoft.com/office/drawing/2014/main" val="1303059049"/>
                    </a:ext>
                  </a:extLst>
                </a:gridCol>
                <a:gridCol w="544314">
                  <a:extLst>
                    <a:ext uri="{9D8B030D-6E8A-4147-A177-3AD203B41FA5}">
                      <a16:colId xmlns:a16="http://schemas.microsoft.com/office/drawing/2014/main" val="3206008444"/>
                    </a:ext>
                  </a:extLst>
                </a:gridCol>
                <a:gridCol w="823305">
                  <a:extLst>
                    <a:ext uri="{9D8B030D-6E8A-4147-A177-3AD203B41FA5}">
                      <a16:colId xmlns:a16="http://schemas.microsoft.com/office/drawing/2014/main" val="2318573720"/>
                    </a:ext>
                  </a:extLst>
                </a:gridCol>
                <a:gridCol w="3771276">
                  <a:extLst>
                    <a:ext uri="{9D8B030D-6E8A-4147-A177-3AD203B41FA5}">
                      <a16:colId xmlns:a16="http://schemas.microsoft.com/office/drawing/2014/main" val="803907729"/>
                    </a:ext>
                  </a:extLst>
                </a:gridCol>
                <a:gridCol w="823305">
                  <a:extLst>
                    <a:ext uri="{9D8B030D-6E8A-4147-A177-3AD203B41FA5}">
                      <a16:colId xmlns:a16="http://schemas.microsoft.com/office/drawing/2014/main" val="4164154683"/>
                    </a:ext>
                  </a:extLst>
                </a:gridCol>
              </a:tblGrid>
              <a:tr h="218677">
                <a:tc>
                  <a:txBody>
                    <a:bodyPr/>
                    <a:lstStyle/>
                    <a:p>
                      <a:pPr algn="ctr"/>
                      <a:r>
                        <a:rPr lang="en-US" sz="1200">
                          <a:effectLst/>
                        </a:rPr>
                        <a:t>Scenario</a:t>
                      </a:r>
                    </a:p>
                  </a:txBody>
                  <a:tcPr marL="0" marR="0" marT="0" marB="0" anchor="ctr"/>
                </a:tc>
                <a:tc>
                  <a:txBody>
                    <a:bodyPr/>
                    <a:lstStyle/>
                    <a:p>
                      <a:pPr algn="ctr"/>
                      <a:r>
                        <a:rPr lang="en-US" sz="1200">
                          <a:effectLst/>
                        </a:rPr>
                        <a:t>Test #1</a:t>
                      </a:r>
                    </a:p>
                  </a:txBody>
                  <a:tcPr marL="0" marR="0" marT="0" marB="0" anchor="ctr"/>
                </a:tc>
                <a:tc>
                  <a:txBody>
                    <a:bodyPr/>
                    <a:lstStyle/>
                    <a:p>
                      <a:pPr algn="ctr"/>
                      <a:r>
                        <a:rPr lang="en-US" sz="1200">
                          <a:effectLst/>
                        </a:rPr>
                        <a:t>Refrigerant</a:t>
                      </a:r>
                    </a:p>
                  </a:txBody>
                  <a:tcPr marL="0" marR="0" marT="0" marB="0" anchor="ctr"/>
                </a:tc>
                <a:tc>
                  <a:txBody>
                    <a:bodyPr/>
                    <a:lstStyle/>
                    <a:p>
                      <a:pPr algn="ctr"/>
                      <a:r>
                        <a:rPr lang="en-US" sz="1200">
                          <a:effectLst/>
                        </a:rPr>
                        <a:t>Scenario</a:t>
                      </a:r>
                    </a:p>
                  </a:txBody>
                  <a:tcPr marL="0" marR="0" marT="0" marB="0" anchor="ctr"/>
                </a:tc>
                <a:tc>
                  <a:txBody>
                    <a:bodyPr/>
                    <a:lstStyle/>
                    <a:p>
                      <a:pPr algn="ctr"/>
                      <a:r>
                        <a:rPr lang="en-US" sz="1200">
                          <a:effectLst/>
                        </a:rPr>
                        <a:t>Refrigerant</a:t>
                      </a:r>
                    </a:p>
                  </a:txBody>
                  <a:tcPr marL="0" marR="0" marT="0" marB="0" anchor="ctr"/>
                </a:tc>
                <a:extLst>
                  <a:ext uri="{0D108BD9-81ED-4DB2-BD59-A6C34878D82A}">
                    <a16:rowId xmlns:a16="http://schemas.microsoft.com/office/drawing/2014/main" val="906561388"/>
                  </a:ext>
                </a:extLst>
              </a:tr>
              <a:tr h="218677">
                <a:tc rowSpan="5">
                  <a:txBody>
                    <a:bodyPr/>
                    <a:lstStyle/>
                    <a:p>
                      <a:pPr algn="ctr"/>
                      <a:r>
                        <a:rPr lang="en-US" sz="1200">
                          <a:effectLst/>
                        </a:rPr>
                        <a:t>1</a:t>
                      </a:r>
                    </a:p>
                  </a:txBody>
                  <a:tcPr marL="0" marR="0" marT="0" marB="0" anchor="ctr"/>
                </a:tc>
                <a:tc>
                  <a:txBody>
                    <a:bodyPr/>
                    <a:lstStyle/>
                    <a:p>
                      <a:pPr algn="ctr"/>
                      <a:r>
                        <a:rPr lang="en-US" sz="1200">
                          <a:effectLst/>
                        </a:rPr>
                        <a:t>1</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Baseline 60 kW calorimeter measurements</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2387463202"/>
                  </a:ext>
                </a:extLst>
              </a:tr>
              <a:tr h="218677">
                <a:tc vMerge="1">
                  <a:txBody>
                    <a:bodyPr/>
                    <a:lstStyle/>
                    <a:p>
                      <a:endParaRPr lang="en-US"/>
                    </a:p>
                  </a:txBody>
                  <a:tcPr/>
                </a:tc>
                <a:tc>
                  <a:txBody>
                    <a:bodyPr/>
                    <a:lstStyle/>
                    <a:p>
                      <a:pPr algn="ctr"/>
                      <a:r>
                        <a:rPr lang="en-US" sz="1200">
                          <a:effectLst/>
                        </a:rPr>
                        <a:t>2</a:t>
                      </a:r>
                    </a:p>
                  </a:txBody>
                  <a:tcPr marL="0" marR="0" marT="0" marB="0" anchor="ctr"/>
                </a:tc>
                <a:tc>
                  <a:txBody>
                    <a:bodyPr/>
                    <a:lstStyle/>
                    <a:p>
                      <a:pPr algn="ctr"/>
                      <a:r>
                        <a:rPr lang="en-US" sz="1200">
                          <a:effectLst/>
                        </a:rPr>
                        <a:t>A1 #1</a:t>
                      </a:r>
                    </a:p>
                  </a:txBody>
                  <a:tcPr marL="0" marR="0" marT="0" marB="0" anchor="ctr"/>
                </a:tc>
                <a:tc rowSpan="4">
                  <a:txBody>
                    <a:bodyPr/>
                    <a:lstStyle/>
                    <a:p>
                      <a:pPr algn="ctr"/>
                      <a:r>
                        <a:rPr lang="en-US" sz="1200">
                          <a:effectLst/>
                        </a:rPr>
                        <a:t>Discharge into open flame from various distances</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3281564484"/>
                  </a:ext>
                </a:extLst>
              </a:tr>
              <a:tr h="218677">
                <a:tc vMerge="1">
                  <a:txBody>
                    <a:bodyPr/>
                    <a:lstStyle/>
                    <a:p>
                      <a:endParaRPr lang="en-US"/>
                    </a:p>
                  </a:txBody>
                  <a:tcPr/>
                </a:tc>
                <a:tc>
                  <a:txBody>
                    <a:bodyPr/>
                    <a:lstStyle/>
                    <a:p>
                      <a:pPr algn="ctr"/>
                      <a:r>
                        <a:rPr lang="en-US" sz="1200">
                          <a:effectLst/>
                        </a:rPr>
                        <a:t>3</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1581704427"/>
                  </a:ext>
                </a:extLst>
              </a:tr>
              <a:tr h="218677">
                <a:tc vMerge="1">
                  <a:txBody>
                    <a:bodyPr/>
                    <a:lstStyle/>
                    <a:p>
                      <a:endParaRPr lang="en-US"/>
                    </a:p>
                  </a:txBody>
                  <a:tcPr/>
                </a:tc>
                <a:tc>
                  <a:txBody>
                    <a:bodyPr/>
                    <a:lstStyle/>
                    <a:p>
                      <a:pPr algn="ctr"/>
                      <a:r>
                        <a:rPr lang="en-US" sz="1200">
                          <a:effectLst/>
                        </a:rPr>
                        <a:t>4</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3426031120"/>
                  </a:ext>
                </a:extLst>
              </a:tr>
              <a:tr h="218677">
                <a:tc vMerge="1">
                  <a:txBody>
                    <a:bodyPr/>
                    <a:lstStyle/>
                    <a:p>
                      <a:endParaRPr lang="en-US"/>
                    </a:p>
                  </a:txBody>
                  <a:tcPr/>
                </a:tc>
                <a:tc>
                  <a:txBody>
                    <a:bodyPr/>
                    <a:lstStyle/>
                    <a:p>
                      <a:pPr algn="ctr"/>
                      <a:r>
                        <a:rPr lang="en-US" sz="1200">
                          <a:effectLst/>
                        </a:rPr>
                        <a:t>5</a:t>
                      </a:r>
                    </a:p>
                  </a:txBody>
                  <a:tcPr marL="0" marR="0" marT="0" marB="0" anchor="ctr"/>
                </a:tc>
                <a:tc>
                  <a:txBody>
                    <a:bodyPr/>
                    <a:lstStyle/>
                    <a:p>
                      <a:pPr algn="ctr"/>
                      <a:r>
                        <a:rPr lang="en-US" sz="1200">
                          <a:effectLst/>
                        </a:rPr>
                        <a:t>A1 #2</a:t>
                      </a:r>
                    </a:p>
                  </a:txBody>
                  <a:tcPr marL="0" marR="0" marT="0" marB="0" anchor="ctr"/>
                </a:tc>
                <a:tc vMerge="1">
                  <a:txBody>
                    <a:bodyPr/>
                    <a:lstStyle/>
                    <a:p>
                      <a:endParaRPr lang="en-US"/>
                    </a:p>
                  </a:txBody>
                  <a:tcPr/>
                </a:tc>
                <a:tc>
                  <a:txBody>
                    <a:bodyPr/>
                    <a:lstStyle/>
                    <a:p>
                      <a:pPr algn="ctr"/>
                      <a:r>
                        <a:rPr lang="en-US" sz="1200">
                          <a:effectLst/>
                        </a:rPr>
                        <a:t>R-466A</a:t>
                      </a:r>
                    </a:p>
                  </a:txBody>
                  <a:tcPr marL="0" marR="0" marT="0" marB="0" anchor="ctr"/>
                </a:tc>
                <a:extLst>
                  <a:ext uri="{0D108BD9-81ED-4DB2-BD59-A6C34878D82A}">
                    <a16:rowId xmlns:a16="http://schemas.microsoft.com/office/drawing/2014/main" val="780597345"/>
                  </a:ext>
                </a:extLst>
              </a:tr>
              <a:tr h="218677">
                <a:tc rowSpan="4">
                  <a:txBody>
                    <a:bodyPr/>
                    <a:lstStyle/>
                    <a:p>
                      <a:pPr algn="ctr"/>
                      <a:r>
                        <a:rPr lang="en-US" sz="1200">
                          <a:effectLst/>
                        </a:rPr>
                        <a:t>2</a:t>
                      </a:r>
                    </a:p>
                  </a:txBody>
                  <a:tcPr marL="0" marR="0" marT="0" marB="0" anchor="ctr"/>
                </a:tc>
                <a:tc>
                  <a:txBody>
                    <a:bodyPr/>
                    <a:lstStyle/>
                    <a:p>
                      <a:pPr algn="ctr"/>
                      <a:r>
                        <a:rPr lang="en-US" sz="1200">
                          <a:effectLst/>
                        </a:rPr>
                        <a:t>6</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Flashover fire A1 room</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2653268736"/>
                  </a:ext>
                </a:extLst>
              </a:tr>
              <a:tr h="218677">
                <a:tc vMerge="1">
                  <a:txBody>
                    <a:bodyPr/>
                    <a:lstStyle/>
                    <a:p>
                      <a:endParaRPr lang="en-US"/>
                    </a:p>
                  </a:txBody>
                  <a:tcPr/>
                </a:tc>
                <a:tc>
                  <a:txBody>
                    <a:bodyPr/>
                    <a:lstStyle/>
                    <a:p>
                      <a:pPr algn="ctr"/>
                      <a:r>
                        <a:rPr lang="en-US" sz="1200">
                          <a:effectLst/>
                        </a:rPr>
                        <a:t>7</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Flashover fire with refrigerant line break</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660145425"/>
                  </a:ext>
                </a:extLst>
              </a:tr>
              <a:tr h="218677">
                <a:tc vMerge="1">
                  <a:txBody>
                    <a:bodyPr/>
                    <a:lstStyle/>
                    <a:p>
                      <a:endParaRPr lang="en-US"/>
                    </a:p>
                  </a:txBody>
                  <a:tcPr/>
                </a:tc>
                <a:tc>
                  <a:txBody>
                    <a:bodyPr/>
                    <a:lstStyle/>
                    <a:p>
                      <a:pPr algn="ctr"/>
                      <a:r>
                        <a:rPr lang="en-US" sz="1200">
                          <a:effectLst/>
                        </a:rPr>
                        <a:t>8</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2789745695"/>
                  </a:ext>
                </a:extLst>
              </a:tr>
              <a:tr h="218677">
                <a:tc vMerge="1">
                  <a:txBody>
                    <a:bodyPr/>
                    <a:lstStyle/>
                    <a:p>
                      <a:endParaRPr lang="en-US"/>
                    </a:p>
                  </a:txBody>
                  <a:tcPr/>
                </a:tc>
                <a:tc>
                  <a:txBody>
                    <a:bodyPr/>
                    <a:lstStyle/>
                    <a:p>
                      <a:pPr algn="ctr"/>
                      <a:r>
                        <a:rPr lang="en-US" sz="1200">
                          <a:effectLst/>
                        </a:rPr>
                        <a:t>9</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744166682"/>
                  </a:ext>
                </a:extLst>
              </a:tr>
              <a:tr h="218677">
                <a:tc rowSpan="3">
                  <a:txBody>
                    <a:bodyPr/>
                    <a:lstStyle/>
                    <a:p>
                      <a:pPr algn="ctr"/>
                      <a:r>
                        <a:rPr lang="en-US" sz="1200">
                          <a:effectLst/>
                        </a:rPr>
                        <a:t>If Needed 3</a:t>
                      </a:r>
                    </a:p>
                  </a:txBody>
                  <a:tcPr marL="0" marR="0" marT="0" marB="0" anchor="ctr"/>
                </a:tc>
                <a:tc>
                  <a:txBody>
                    <a:bodyPr/>
                    <a:lstStyle/>
                    <a:p>
                      <a:pPr algn="ctr"/>
                      <a:r>
                        <a:rPr lang="en-US" sz="1200">
                          <a:effectLst/>
                        </a:rPr>
                        <a:t>10</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Flashover fire with fully charged system (no forced break)</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1214303681"/>
                  </a:ext>
                </a:extLst>
              </a:tr>
              <a:tr h="218677">
                <a:tc vMerge="1">
                  <a:txBody>
                    <a:bodyPr/>
                    <a:lstStyle/>
                    <a:p>
                      <a:endParaRPr lang="en-US"/>
                    </a:p>
                  </a:txBody>
                  <a:tcPr/>
                </a:tc>
                <a:tc>
                  <a:txBody>
                    <a:bodyPr/>
                    <a:lstStyle/>
                    <a:p>
                      <a:pPr algn="ctr"/>
                      <a:r>
                        <a:rPr lang="en-US" sz="1200">
                          <a:effectLst/>
                        </a:rPr>
                        <a:t>11</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2630671596"/>
                  </a:ext>
                </a:extLst>
              </a:tr>
              <a:tr h="218677">
                <a:tc vMerge="1">
                  <a:txBody>
                    <a:bodyPr/>
                    <a:lstStyle/>
                    <a:p>
                      <a:endParaRPr lang="en-US"/>
                    </a:p>
                  </a:txBody>
                  <a:tcPr/>
                </a:tc>
                <a:tc>
                  <a:txBody>
                    <a:bodyPr/>
                    <a:lstStyle/>
                    <a:p>
                      <a:pPr algn="ctr"/>
                      <a:r>
                        <a:rPr lang="en-US" sz="1200">
                          <a:effectLst/>
                        </a:rPr>
                        <a:t>12</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409768525"/>
                  </a:ext>
                </a:extLst>
              </a:tr>
              <a:tr h="218677">
                <a:tc rowSpan="4">
                  <a:txBody>
                    <a:bodyPr/>
                    <a:lstStyle/>
                    <a:p>
                      <a:pPr algn="ctr"/>
                      <a:r>
                        <a:rPr lang="en-US" sz="1200">
                          <a:effectLst/>
                        </a:rPr>
                        <a:t>4</a:t>
                      </a:r>
                    </a:p>
                  </a:txBody>
                  <a:tcPr marL="0" marR="0" marT="0" marB="0" anchor="ctr"/>
                </a:tc>
                <a:tc>
                  <a:txBody>
                    <a:bodyPr/>
                    <a:lstStyle/>
                    <a:p>
                      <a:pPr algn="ctr"/>
                      <a:r>
                        <a:rPr lang="en-US" sz="1200">
                          <a:effectLst/>
                        </a:rPr>
                        <a:t>13</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Combustibles fire in A1 Room</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3802964725"/>
                  </a:ext>
                </a:extLst>
              </a:tr>
              <a:tr h="218677">
                <a:tc vMerge="1">
                  <a:txBody>
                    <a:bodyPr/>
                    <a:lstStyle/>
                    <a:p>
                      <a:endParaRPr lang="en-US"/>
                    </a:p>
                  </a:txBody>
                  <a:tcPr/>
                </a:tc>
                <a:tc>
                  <a:txBody>
                    <a:bodyPr/>
                    <a:lstStyle/>
                    <a:p>
                      <a:pPr algn="ctr"/>
                      <a:r>
                        <a:rPr lang="en-US" sz="1200">
                          <a:effectLst/>
                        </a:rPr>
                        <a:t>14</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Forced line break during overhaul</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3180493540"/>
                  </a:ext>
                </a:extLst>
              </a:tr>
              <a:tr h="218677">
                <a:tc vMerge="1">
                  <a:txBody>
                    <a:bodyPr/>
                    <a:lstStyle/>
                    <a:p>
                      <a:endParaRPr lang="en-US"/>
                    </a:p>
                  </a:txBody>
                  <a:tcPr/>
                </a:tc>
                <a:tc>
                  <a:txBody>
                    <a:bodyPr/>
                    <a:lstStyle/>
                    <a:p>
                      <a:pPr algn="ctr"/>
                      <a:r>
                        <a:rPr lang="en-US" sz="1200">
                          <a:effectLst/>
                        </a:rPr>
                        <a:t>15</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889125215"/>
                  </a:ext>
                </a:extLst>
              </a:tr>
              <a:tr h="218677">
                <a:tc vMerge="1">
                  <a:txBody>
                    <a:bodyPr/>
                    <a:lstStyle/>
                    <a:p>
                      <a:endParaRPr lang="en-US"/>
                    </a:p>
                  </a:txBody>
                  <a:tcPr/>
                </a:tc>
                <a:tc>
                  <a:txBody>
                    <a:bodyPr/>
                    <a:lstStyle/>
                    <a:p>
                      <a:pPr algn="ctr"/>
                      <a:r>
                        <a:rPr lang="en-US" sz="1200">
                          <a:effectLst/>
                        </a:rPr>
                        <a:t>16</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3294919042"/>
                  </a:ext>
                </a:extLst>
              </a:tr>
              <a:tr h="218677">
                <a:tc rowSpan="4">
                  <a:txBody>
                    <a:bodyPr/>
                    <a:lstStyle/>
                    <a:p>
                      <a:pPr algn="ctr"/>
                      <a:r>
                        <a:rPr lang="en-US" sz="1200">
                          <a:effectLst/>
                        </a:rPr>
                        <a:t>5</a:t>
                      </a:r>
                    </a:p>
                  </a:txBody>
                  <a:tcPr marL="0" marR="0" marT="0" marB="0" anchor="ctr"/>
                </a:tc>
                <a:tc>
                  <a:txBody>
                    <a:bodyPr/>
                    <a:lstStyle/>
                    <a:p>
                      <a:pPr algn="ctr"/>
                      <a:r>
                        <a:rPr lang="en-US" sz="1200">
                          <a:effectLst/>
                        </a:rPr>
                        <a:t>17</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Kitchen gas fire in Room</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2442212249"/>
                  </a:ext>
                </a:extLst>
              </a:tr>
              <a:tr h="218677">
                <a:tc vMerge="1">
                  <a:txBody>
                    <a:bodyPr/>
                    <a:lstStyle/>
                    <a:p>
                      <a:endParaRPr lang="en-US"/>
                    </a:p>
                  </a:txBody>
                  <a:tcPr/>
                </a:tc>
                <a:tc>
                  <a:txBody>
                    <a:bodyPr/>
                    <a:lstStyle/>
                    <a:p>
                      <a:pPr algn="ctr"/>
                      <a:r>
                        <a:rPr lang="en-US" sz="1200">
                          <a:effectLst/>
                        </a:rPr>
                        <a:t>18</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Kitchen  cooktop gas fire with refrigerant line break</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1710596322"/>
                  </a:ext>
                </a:extLst>
              </a:tr>
              <a:tr h="218677">
                <a:tc vMerge="1">
                  <a:txBody>
                    <a:bodyPr/>
                    <a:lstStyle/>
                    <a:p>
                      <a:endParaRPr lang="en-US"/>
                    </a:p>
                  </a:txBody>
                  <a:tcPr/>
                </a:tc>
                <a:tc>
                  <a:txBody>
                    <a:bodyPr/>
                    <a:lstStyle/>
                    <a:p>
                      <a:pPr algn="ctr"/>
                      <a:r>
                        <a:rPr lang="en-US" sz="1200">
                          <a:effectLst/>
                        </a:rPr>
                        <a:t>19</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608736481"/>
                  </a:ext>
                </a:extLst>
              </a:tr>
              <a:tr h="218677">
                <a:tc vMerge="1">
                  <a:txBody>
                    <a:bodyPr/>
                    <a:lstStyle/>
                    <a:p>
                      <a:endParaRPr lang="en-US"/>
                    </a:p>
                  </a:txBody>
                  <a:tcPr/>
                </a:tc>
                <a:tc>
                  <a:txBody>
                    <a:bodyPr/>
                    <a:lstStyle/>
                    <a:p>
                      <a:pPr algn="ctr"/>
                      <a:r>
                        <a:rPr lang="en-US" sz="1200">
                          <a:effectLst/>
                        </a:rPr>
                        <a:t>20</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940333398"/>
                  </a:ext>
                </a:extLst>
              </a:tr>
            </a:tbl>
          </a:graphicData>
        </a:graphic>
      </p:graphicFrame>
      <p:sp>
        <p:nvSpPr>
          <p:cNvPr id="3" name="Footer Placeholder 2">
            <a:extLst>
              <a:ext uri="{FF2B5EF4-FFF2-40B4-BE49-F238E27FC236}">
                <a16:creationId xmlns:a16="http://schemas.microsoft.com/office/drawing/2014/main" id="{BF6D378E-23C5-4A62-B708-423BCAF98868}"/>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0371783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93964"/>
          </a:xfrm>
        </p:spPr>
        <p:txBody>
          <a:bodyPr>
            <a:normAutofit fontScale="90000"/>
          </a:bodyPr>
          <a:lstStyle/>
          <a:p>
            <a:r>
              <a:rPr lang="en-US"/>
              <a:t>AHRI Safe Refrigerant Transition Task Force</a:t>
            </a:r>
          </a:p>
        </p:txBody>
      </p:sp>
      <p:sp>
        <p:nvSpPr>
          <p:cNvPr id="3" name="Content Placeholder 2"/>
          <p:cNvSpPr>
            <a:spLocks noGrp="1"/>
          </p:cNvSpPr>
          <p:nvPr>
            <p:ph idx="1"/>
          </p:nvPr>
        </p:nvSpPr>
        <p:spPr>
          <a:xfrm>
            <a:off x="65110" y="914400"/>
            <a:ext cx="11767457" cy="5257800"/>
          </a:xfrm>
        </p:spPr>
        <p:txBody>
          <a:bodyPr>
            <a:normAutofit fontScale="92500" lnSpcReduction="10000"/>
          </a:bodyPr>
          <a:lstStyle/>
          <a:p>
            <a:pPr>
              <a:spcBef>
                <a:spcPts val="0"/>
              </a:spcBef>
            </a:pPr>
            <a:r>
              <a:rPr lang="en-US" sz="2000"/>
              <a:t>AHRI has formed a </a:t>
            </a:r>
            <a:r>
              <a:rPr lang="en-US" sz="2000" b="1"/>
              <a:t>Safe Transition Task Force </a:t>
            </a:r>
            <a:r>
              <a:rPr lang="en-US" sz="2000"/>
              <a:t>which has 7 working groups that are open to interested participants</a:t>
            </a:r>
            <a:br>
              <a:rPr lang="en-US" sz="2000"/>
            </a:br>
            <a:endParaRPr lang="en-US" sz="1050"/>
          </a:p>
          <a:p>
            <a:pPr>
              <a:spcBef>
                <a:spcPts val="0"/>
              </a:spcBef>
            </a:pPr>
            <a:r>
              <a:rPr lang="en-US" sz="2000"/>
              <a:t>Goals are to </a:t>
            </a:r>
            <a:r>
              <a:rPr lang="en-US" sz="2000" b="1"/>
              <a:t>evaluate end-to-end supply chain to enable the safe commercialization of low GWP refrigerants </a:t>
            </a:r>
            <a:r>
              <a:rPr lang="en-US" sz="2000"/>
              <a:t>in a timely manner and support the effort to reverse the </a:t>
            </a:r>
            <a:r>
              <a:rPr lang="en-US" sz="2000" b="1"/>
              <a:t>global warming trend</a:t>
            </a:r>
            <a:r>
              <a:rPr lang="en-US" sz="2000"/>
              <a:t>.</a:t>
            </a:r>
          </a:p>
          <a:p>
            <a:pPr lvl="1">
              <a:spcBef>
                <a:spcPts val="0"/>
              </a:spcBef>
            </a:pPr>
            <a:r>
              <a:rPr lang="en-US" sz="1800"/>
              <a:t>Communications</a:t>
            </a:r>
          </a:p>
          <a:p>
            <a:pPr lvl="1">
              <a:spcBef>
                <a:spcPts val="0"/>
              </a:spcBef>
            </a:pPr>
            <a:r>
              <a:rPr lang="en-US" sz="1800"/>
              <a:t>Safety Training</a:t>
            </a:r>
          </a:p>
          <a:p>
            <a:pPr lvl="1">
              <a:spcBef>
                <a:spcPts val="0"/>
              </a:spcBef>
            </a:pPr>
            <a:r>
              <a:rPr lang="en-US" sz="1800"/>
              <a:t>Codes and Standards</a:t>
            </a:r>
          </a:p>
          <a:p>
            <a:pPr lvl="1">
              <a:spcBef>
                <a:spcPts val="0"/>
              </a:spcBef>
            </a:pPr>
            <a:r>
              <a:rPr lang="en-US" sz="1800"/>
              <a:t>Transportation/Storage/Packaging/Handling</a:t>
            </a:r>
          </a:p>
          <a:p>
            <a:pPr lvl="1">
              <a:spcBef>
                <a:spcPts val="0"/>
              </a:spcBef>
            </a:pPr>
            <a:r>
              <a:rPr lang="en-US" sz="1800"/>
              <a:t>Bulk Storage and Manufacturing Facilities</a:t>
            </a:r>
          </a:p>
          <a:p>
            <a:pPr lvl="1">
              <a:spcBef>
                <a:spcPts val="0"/>
              </a:spcBef>
            </a:pPr>
            <a:r>
              <a:rPr lang="en-US" sz="1800"/>
              <a:t>Installation/Operation/Maintenance</a:t>
            </a:r>
          </a:p>
          <a:p>
            <a:pPr lvl="1">
              <a:spcBef>
                <a:spcPts val="0"/>
              </a:spcBef>
            </a:pPr>
            <a:r>
              <a:rPr lang="en-US" sz="1800"/>
              <a:t>Recovery/Reclaim/Destruction</a:t>
            </a:r>
          </a:p>
          <a:p>
            <a:pPr lvl="1">
              <a:spcBef>
                <a:spcPts val="0"/>
              </a:spcBef>
            </a:pPr>
            <a:endParaRPr lang="en-US" sz="1000"/>
          </a:p>
          <a:p>
            <a:pPr>
              <a:spcBef>
                <a:spcPts val="0"/>
              </a:spcBef>
            </a:pPr>
            <a:r>
              <a:rPr lang="en-US" sz="2000"/>
              <a:t>Establish structure to ensure continuous improvement</a:t>
            </a:r>
          </a:p>
          <a:p>
            <a:pPr lvl="1">
              <a:spcBef>
                <a:spcPts val="0"/>
              </a:spcBef>
            </a:pPr>
            <a:r>
              <a:rPr lang="en-US" sz="1800"/>
              <a:t>Incident investigation</a:t>
            </a:r>
          </a:p>
          <a:p>
            <a:pPr lvl="1">
              <a:spcBef>
                <a:spcPts val="0"/>
              </a:spcBef>
            </a:pPr>
            <a:r>
              <a:rPr lang="en-US" sz="1800"/>
              <a:t>Continuous maintenance standards</a:t>
            </a:r>
          </a:p>
          <a:p>
            <a:pPr lvl="1">
              <a:spcBef>
                <a:spcPts val="0"/>
              </a:spcBef>
            </a:pPr>
            <a:r>
              <a:rPr lang="en-US" sz="1800"/>
              <a:t>Training upgrades</a:t>
            </a:r>
          </a:p>
          <a:p>
            <a:pPr lvl="1">
              <a:spcBef>
                <a:spcPts val="0"/>
              </a:spcBef>
            </a:pPr>
            <a:endParaRPr lang="en-US" sz="1000"/>
          </a:p>
          <a:p>
            <a:pPr>
              <a:spcBef>
                <a:spcPts val="0"/>
              </a:spcBef>
            </a:pPr>
            <a:r>
              <a:rPr lang="en-US" sz="2000"/>
              <a:t>Leverage learnings around the world</a:t>
            </a:r>
          </a:p>
          <a:p>
            <a:pPr lvl="1">
              <a:spcBef>
                <a:spcPts val="0"/>
              </a:spcBef>
            </a:pPr>
            <a:r>
              <a:rPr lang="en-US" sz="1800" b="1"/>
              <a:t>Widespread use of A2L refrigerants already in global HVAC&amp;R industry</a:t>
            </a:r>
            <a:r>
              <a:rPr lang="en-US" sz="1800"/>
              <a:t> in European Union, Japan, India and Australia  and auto industry (including US and Canada)</a:t>
            </a:r>
          </a:p>
        </p:txBody>
      </p:sp>
      <p:sp>
        <p:nvSpPr>
          <p:cNvPr id="4" name="Slide Number Placeholder 3"/>
          <p:cNvSpPr>
            <a:spLocks noGrp="1"/>
          </p:cNvSpPr>
          <p:nvPr>
            <p:ph type="sldNum" sz="quarter" idx="10"/>
          </p:nvPr>
        </p:nvSpPr>
        <p:spPr bwMode="auto">
          <a:xfrm>
            <a:off x="11476967" y="6546011"/>
            <a:ext cx="711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600" kern="1200">
                <a:solidFill>
                  <a:schemeClr val="tx1"/>
                </a:solidFill>
                <a:latin typeface="Times New Roman" pitchFamily="18" charset="0"/>
                <a:ea typeface="+mn-ea"/>
                <a:cs typeface="+mn-cs"/>
              </a:defRPr>
            </a:lvl2pPr>
            <a:lvl3pPr marL="914400" algn="l" rtl="0" fontAlgn="base">
              <a:spcBef>
                <a:spcPct val="0"/>
              </a:spcBef>
              <a:spcAft>
                <a:spcPct val="0"/>
              </a:spcAft>
              <a:defRPr sz="1600" kern="1200">
                <a:solidFill>
                  <a:schemeClr val="tx1"/>
                </a:solidFill>
                <a:latin typeface="Times New Roman" pitchFamily="18" charset="0"/>
                <a:ea typeface="+mn-ea"/>
                <a:cs typeface="+mn-cs"/>
              </a:defRPr>
            </a:lvl3pPr>
            <a:lvl4pPr marL="1371600" algn="l" rtl="0" fontAlgn="base">
              <a:spcBef>
                <a:spcPct val="0"/>
              </a:spcBef>
              <a:spcAft>
                <a:spcPct val="0"/>
              </a:spcAft>
              <a:defRPr sz="1600" kern="1200">
                <a:solidFill>
                  <a:schemeClr val="tx1"/>
                </a:solidFill>
                <a:latin typeface="Times New Roman" pitchFamily="18" charset="0"/>
                <a:ea typeface="+mn-ea"/>
                <a:cs typeface="+mn-cs"/>
              </a:defRPr>
            </a:lvl4pPr>
            <a:lvl5pPr marL="1828800" algn="l"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a:lstStyle>
          <a:p>
            <a:pPr>
              <a:defRPr/>
            </a:pPr>
            <a:fld id="{82B0E3DD-8917-4623-BE1E-C0120C1E5128}" type="slidenum">
              <a:rPr lang="en-US" smtClean="0"/>
              <a:pPr>
                <a:defRPr/>
              </a:pPr>
              <a:t>21</a:t>
            </a:fld>
            <a:endParaRPr lang="en-US"/>
          </a:p>
        </p:txBody>
      </p:sp>
      <p:sp>
        <p:nvSpPr>
          <p:cNvPr id="5" name="TextBox 4"/>
          <p:cNvSpPr txBox="1"/>
          <p:nvPr/>
        </p:nvSpPr>
        <p:spPr>
          <a:xfrm>
            <a:off x="6500703" y="2151283"/>
            <a:ext cx="5195454" cy="160043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indent="0" algn="ctr">
              <a:buNone/>
            </a:pPr>
            <a:r>
              <a:rPr lang="en-US" sz="1400">
                <a:hlinkClick r:id="rId2"/>
              </a:rPr>
              <a:t>http://www.ahrinet.org/SafeRefrigerant</a:t>
            </a:r>
            <a:endParaRPr lang="en-US" sz="1400"/>
          </a:p>
          <a:p>
            <a:pPr marL="0" indent="0" algn="ctr">
              <a:buNone/>
            </a:pPr>
            <a:endParaRPr lang="en-US" sz="1400"/>
          </a:p>
          <a:p>
            <a:pPr marL="0" indent="0">
              <a:buNone/>
            </a:pPr>
            <a:r>
              <a:rPr lang="en-US" sz="1400"/>
              <a:t>Contact one of the following people if interested in the Safe Refrigerant Transition Task Force</a:t>
            </a:r>
          </a:p>
          <a:p>
            <a:endParaRPr lang="en-US" sz="1400"/>
          </a:p>
          <a:p>
            <a:pPr marL="0" indent="0">
              <a:buNone/>
            </a:pPr>
            <a:r>
              <a:rPr lang="en-US" sz="1400"/>
              <a:t>Helen Water-</a:t>
            </a:r>
            <a:r>
              <a:rPr lang="en-US" sz="1400" err="1"/>
              <a:t>Terrinoni</a:t>
            </a:r>
            <a:r>
              <a:rPr lang="en-US" sz="1400"/>
              <a:t>   </a:t>
            </a:r>
            <a:r>
              <a:rPr lang="en-US" sz="1400">
                <a:hlinkClick r:id="rId3"/>
              </a:rPr>
              <a:t>HWalter-Terrinoni@ahrinet.org</a:t>
            </a:r>
            <a:endParaRPr lang="en-US" sz="1400"/>
          </a:p>
          <a:p>
            <a:pPr marL="0" indent="0">
              <a:buNone/>
            </a:pPr>
            <a:r>
              <a:rPr lang="en-US" sz="1400"/>
              <a:t>Christophe Bresee  </a:t>
            </a:r>
            <a:r>
              <a:rPr lang="en-US" sz="1400">
                <a:hlinkClick r:id="rId4"/>
              </a:rPr>
              <a:t>CBresee@ahrinet.org</a:t>
            </a:r>
            <a:endParaRPr lang="en-US" sz="1400"/>
          </a:p>
        </p:txBody>
      </p:sp>
    </p:spTree>
    <p:extLst>
      <p:ext uri="{BB962C8B-B14F-4D97-AF65-F5344CB8AC3E}">
        <p14:creationId xmlns:p14="http://schemas.microsoft.com/office/powerpoint/2010/main" val="1022327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D1AEB-CF62-410C-970E-D0B21010F216}"/>
              </a:ext>
            </a:extLst>
          </p:cNvPr>
          <p:cNvSpPr>
            <a:spLocks noGrp="1"/>
          </p:cNvSpPr>
          <p:nvPr>
            <p:ph type="title"/>
          </p:nvPr>
        </p:nvSpPr>
        <p:spPr/>
        <p:txBody>
          <a:bodyPr/>
          <a:lstStyle/>
          <a:p>
            <a:r>
              <a:rPr lang="en-US"/>
              <a:t>END CHARTS FROM MAY MEETING</a:t>
            </a:r>
          </a:p>
        </p:txBody>
      </p:sp>
      <p:sp>
        <p:nvSpPr>
          <p:cNvPr id="3" name="Content Placeholder 2">
            <a:extLst>
              <a:ext uri="{FF2B5EF4-FFF2-40B4-BE49-F238E27FC236}">
                <a16:creationId xmlns:a16="http://schemas.microsoft.com/office/drawing/2014/main" id="{6F4EE48D-E253-4BD7-8C07-C60FBEDE6ECC}"/>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DCCD368C-9967-4B2C-A972-25001E90398F}"/>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11817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44754-6111-49E7-BE29-6C1D2FFCF075}"/>
              </a:ext>
            </a:extLst>
          </p:cNvPr>
          <p:cNvSpPr>
            <a:spLocks noGrp="1"/>
          </p:cNvSpPr>
          <p:nvPr>
            <p:ph type="ctrTitle"/>
          </p:nvPr>
        </p:nvSpPr>
        <p:spPr/>
        <p:txBody>
          <a:bodyPr/>
          <a:lstStyle/>
          <a:p>
            <a:r>
              <a:rPr lang="en-US"/>
              <a:t>CalFIRE A2L 2022 </a:t>
            </a:r>
          </a:p>
        </p:txBody>
      </p:sp>
      <p:sp>
        <p:nvSpPr>
          <p:cNvPr id="3" name="Subtitle 2">
            <a:extLst>
              <a:ext uri="{FF2B5EF4-FFF2-40B4-BE49-F238E27FC236}">
                <a16:creationId xmlns:a16="http://schemas.microsoft.com/office/drawing/2014/main" id="{374FA35A-E027-4B4F-9816-BF04F62641F8}"/>
              </a:ext>
            </a:extLst>
          </p:cNvPr>
          <p:cNvSpPr>
            <a:spLocks noGrp="1"/>
          </p:cNvSpPr>
          <p:nvPr>
            <p:ph type="subTitle" idx="1"/>
          </p:nvPr>
        </p:nvSpPr>
        <p:spPr/>
        <p:txBody>
          <a:bodyPr vert="horz" lIns="91440" tIns="45720" rIns="91440" bIns="45720" rtlCol="0" anchor="t">
            <a:normAutofit/>
          </a:bodyPr>
          <a:lstStyle/>
          <a:p>
            <a:r>
              <a:rPr lang="en-US">
                <a:cs typeface="Calibri"/>
              </a:rPr>
              <a:t>June 11 2020 </a:t>
            </a:r>
          </a:p>
        </p:txBody>
      </p:sp>
      <p:sp>
        <p:nvSpPr>
          <p:cNvPr id="4" name="Footer Placeholder 3">
            <a:extLst>
              <a:ext uri="{FF2B5EF4-FFF2-40B4-BE49-F238E27FC236}">
                <a16:creationId xmlns:a16="http://schemas.microsoft.com/office/drawing/2014/main" id="{AEEEBE08-97DE-4FBE-AF7B-1C5F0EF3D0E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6949204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D6745-E50B-4D08-A9C3-A84A2345126A}"/>
              </a:ext>
            </a:extLst>
          </p:cNvPr>
          <p:cNvSpPr>
            <a:spLocks noGrp="1"/>
          </p:cNvSpPr>
          <p:nvPr>
            <p:ph type="title"/>
          </p:nvPr>
        </p:nvSpPr>
        <p:spPr>
          <a:xfrm>
            <a:off x="146304" y="18255"/>
            <a:ext cx="11932920" cy="1325563"/>
          </a:xfrm>
        </p:spPr>
        <p:txBody>
          <a:bodyPr>
            <a:normAutofit/>
          </a:bodyPr>
          <a:lstStyle/>
          <a:p>
            <a:r>
              <a:rPr lang="en-US" sz="3600"/>
              <a:t>EPA Significant New Alternatives Policy (SNAP) Program Rule 23</a:t>
            </a:r>
          </a:p>
        </p:txBody>
      </p:sp>
      <p:sp>
        <p:nvSpPr>
          <p:cNvPr id="3" name="Content Placeholder 2">
            <a:extLst>
              <a:ext uri="{FF2B5EF4-FFF2-40B4-BE49-F238E27FC236}">
                <a16:creationId xmlns:a16="http://schemas.microsoft.com/office/drawing/2014/main" id="{5C41DE50-F09C-48B2-AFF5-F06C582EDD6C}"/>
              </a:ext>
            </a:extLst>
          </p:cNvPr>
          <p:cNvSpPr>
            <a:spLocks noGrp="1"/>
          </p:cNvSpPr>
          <p:nvPr>
            <p:ph idx="1"/>
          </p:nvPr>
        </p:nvSpPr>
        <p:spPr>
          <a:xfrm>
            <a:off x="838200" y="1289304"/>
            <a:ext cx="10515600" cy="4887659"/>
          </a:xfrm>
        </p:spPr>
        <p:txBody>
          <a:bodyPr>
            <a:normAutofit/>
          </a:bodyPr>
          <a:lstStyle/>
          <a:p>
            <a:pPr marL="0" indent="0">
              <a:buNone/>
            </a:pPr>
            <a:r>
              <a:rPr lang="en-US"/>
              <a:t>Signed by EPA Administrator Wheeler May 29</a:t>
            </a:r>
            <a:r>
              <a:rPr lang="en-US" baseline="30000"/>
              <a:t>th</a:t>
            </a:r>
            <a:r>
              <a:rPr lang="en-US"/>
              <a:t> </a:t>
            </a:r>
          </a:p>
          <a:p>
            <a:pPr marL="0" indent="0">
              <a:buNone/>
            </a:pPr>
            <a:r>
              <a:rPr lang="en-US"/>
              <a:t>45-day public comment commences when proposed rule is published in the </a:t>
            </a:r>
            <a:r>
              <a:rPr lang="en-US" i="1"/>
              <a:t>Federal Register</a:t>
            </a:r>
            <a:r>
              <a:rPr lang="en-US"/>
              <a:t> (likely later this month). </a:t>
            </a:r>
          </a:p>
          <a:p>
            <a:pPr lvl="1"/>
            <a:r>
              <a:rPr lang="en-US"/>
              <a:t>Residential and light commercial air conditioning and heat pumps—Proposed listing of R-32, R-452B, R-454A, R-454B, R-454C, and R-457A as acceptable, subject to use conditions, for use in residential and light commercial air conditioning and heat pumps end-use for new equipment; </a:t>
            </a:r>
          </a:p>
          <a:p>
            <a:pPr lvl="1"/>
            <a:r>
              <a:rPr lang="en-US"/>
              <a:t>Total flooding: Proposed removal of Powdered Aerosol E from the list of substitutes acceptable subject to use conditions</a:t>
            </a:r>
          </a:p>
          <a:p>
            <a:endParaRPr lang="en-US" u="sng">
              <a:hlinkClick r:id="rId2"/>
            </a:endParaRPr>
          </a:p>
          <a:p>
            <a:pPr marL="0" indent="0">
              <a:buNone/>
            </a:pPr>
            <a:r>
              <a:rPr lang="en-US" sz="1600" u="sng">
                <a:hlinkClick r:id="rId2"/>
              </a:rPr>
              <a:t>https://www.epa.gov/sites/production/files/2020-06/documents/pre-publication_snap_listing_rule_23_nprm_5_29_2020_signed_.pdf</a:t>
            </a:r>
            <a:endParaRPr lang="en-US" sz="1600"/>
          </a:p>
          <a:p>
            <a:endParaRPr lang="en-US"/>
          </a:p>
        </p:txBody>
      </p:sp>
    </p:spTree>
    <p:extLst>
      <p:ext uri="{BB962C8B-B14F-4D97-AF65-F5344CB8AC3E}">
        <p14:creationId xmlns:p14="http://schemas.microsoft.com/office/powerpoint/2010/main" val="2668102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BF86D-D812-45A0-AE8A-63AA8AD10D5F}"/>
              </a:ext>
            </a:extLst>
          </p:cNvPr>
          <p:cNvSpPr>
            <a:spLocks noGrp="1"/>
          </p:cNvSpPr>
          <p:nvPr>
            <p:ph type="title"/>
          </p:nvPr>
        </p:nvSpPr>
        <p:spPr/>
        <p:txBody>
          <a:bodyPr>
            <a:normAutofit/>
          </a:bodyPr>
          <a:lstStyle/>
          <a:p>
            <a:r>
              <a:rPr lang="en-US"/>
              <a:t>EPA Significant New Alternative Policy (SNAP) Program </a:t>
            </a:r>
          </a:p>
        </p:txBody>
      </p:sp>
      <p:sp>
        <p:nvSpPr>
          <p:cNvPr id="3" name="Content Placeholder 2">
            <a:extLst>
              <a:ext uri="{FF2B5EF4-FFF2-40B4-BE49-F238E27FC236}">
                <a16:creationId xmlns:a16="http://schemas.microsoft.com/office/drawing/2014/main" id="{34FC4BC1-6F4A-4E54-B616-8E12986862D3}"/>
              </a:ext>
            </a:extLst>
          </p:cNvPr>
          <p:cNvSpPr>
            <a:spLocks noGrp="1"/>
          </p:cNvSpPr>
          <p:nvPr>
            <p:ph idx="1"/>
          </p:nvPr>
        </p:nvSpPr>
        <p:spPr/>
        <p:txBody>
          <a:bodyPr vert="horz" lIns="0" tIns="45720" rIns="0" bIns="45720" rtlCol="0" anchor="t">
            <a:normAutofit/>
          </a:bodyPr>
          <a:lstStyle/>
          <a:p>
            <a:r>
              <a:rPr lang="en-US" dirty="0"/>
              <a:t>SNAP program is required to complete a comparative analysis of alternate refrigerants based on safety, toxicity, environmental properties etc.</a:t>
            </a:r>
          </a:p>
          <a:p>
            <a:pPr marL="383540" lvl="1"/>
            <a:r>
              <a:rPr lang="en-US" dirty="0"/>
              <a:t>FYI. EPA also lists fire suppressants as acceptable or unacceptable based on the same criteria and has experts in fire suppression alternatives.</a:t>
            </a:r>
            <a:endParaRPr lang="en-US" dirty="0">
              <a:cs typeface="Calibri"/>
            </a:endParaRPr>
          </a:p>
          <a:p>
            <a:pPr marL="383540" lvl="1"/>
            <a:r>
              <a:rPr lang="en-US" dirty="0"/>
              <a:t>The EPA SNAP program experts have a wide breadth of experience with many of them having been analyzing alternatives for decades. They have expertise in the products using chemicals, toxicity, safety etc.</a:t>
            </a:r>
            <a:endParaRPr lang="en-US" dirty="0">
              <a:cs typeface="Calibri"/>
            </a:endParaRPr>
          </a:p>
          <a:p>
            <a:r>
              <a:rPr lang="en-US" dirty="0"/>
              <a:t>New refrigerants are only listed as “acceptable” if they can be used without increasing risk compared to the original refrigerant based on this set of criteria.</a:t>
            </a:r>
            <a:endParaRPr lang="en-US" dirty="0">
              <a:cs typeface="Calibri"/>
            </a:endParaRPr>
          </a:p>
          <a:p>
            <a:pPr marL="200660" lvl="1" indent="0">
              <a:buNone/>
            </a:pPr>
            <a:r>
              <a:rPr lang="en-US" dirty="0"/>
              <a:t>Historically, EPA has listed flammable refrigerants as “acceptable only subject to use conditions” which generally include requirements to adhere to a product safety standard such as UL 60335-2-40. There are often charge limits included in EPA’s listing regulations. </a:t>
            </a:r>
            <a:endParaRPr lang="en-US" dirty="0">
              <a:cs typeface="Calibri"/>
            </a:endParaRPr>
          </a:p>
          <a:p>
            <a:pPr marL="200660" lvl="1" indent="0">
              <a:buNone/>
            </a:pPr>
            <a:endParaRPr lang="en-US">
              <a:cs typeface="Calibri" panose="020F0502020204030204"/>
            </a:endParaRPr>
          </a:p>
          <a:p>
            <a:pPr marL="200660" lvl="1" indent="0">
              <a:buNone/>
            </a:pPr>
            <a:endParaRPr lang="en-US">
              <a:cs typeface="Calibri" panose="020F0502020204030204"/>
            </a:endParaRPr>
          </a:p>
          <a:p>
            <a:endParaRPr lang="en-US"/>
          </a:p>
        </p:txBody>
      </p:sp>
      <p:sp>
        <p:nvSpPr>
          <p:cNvPr id="4" name="Footer Placeholder 3">
            <a:extLst>
              <a:ext uri="{FF2B5EF4-FFF2-40B4-BE49-F238E27FC236}">
                <a16:creationId xmlns:a16="http://schemas.microsoft.com/office/drawing/2014/main" id="{E883C31A-01E8-4C14-B11A-CE66F62990D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109621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157AE-727E-47CB-AEB9-3AF5B7C3B36E}"/>
              </a:ext>
            </a:extLst>
          </p:cNvPr>
          <p:cNvSpPr>
            <a:spLocks noGrp="1"/>
          </p:cNvSpPr>
          <p:nvPr>
            <p:ph type="title"/>
          </p:nvPr>
        </p:nvSpPr>
        <p:spPr>
          <a:xfrm>
            <a:off x="1097280" y="286603"/>
            <a:ext cx="10058400" cy="619559"/>
          </a:xfrm>
        </p:spPr>
        <p:txBody>
          <a:bodyPr>
            <a:normAutofit/>
          </a:bodyPr>
          <a:lstStyle/>
          <a:p>
            <a:r>
              <a:rPr lang="en-US" sz="2800"/>
              <a:t>Why 2023 date for AC when SB1383 requires 40% reduction in 2030</a:t>
            </a:r>
          </a:p>
        </p:txBody>
      </p:sp>
      <p:sp>
        <p:nvSpPr>
          <p:cNvPr id="3" name="Content Placeholder 2">
            <a:extLst>
              <a:ext uri="{FF2B5EF4-FFF2-40B4-BE49-F238E27FC236}">
                <a16:creationId xmlns:a16="http://schemas.microsoft.com/office/drawing/2014/main" id="{F7F07265-48C1-4E37-BECD-530AB2CAF7A3}"/>
              </a:ext>
            </a:extLst>
          </p:cNvPr>
          <p:cNvSpPr>
            <a:spLocks noGrp="1"/>
          </p:cNvSpPr>
          <p:nvPr>
            <p:ph idx="1"/>
          </p:nvPr>
        </p:nvSpPr>
        <p:spPr>
          <a:xfrm>
            <a:off x="1097279" y="1062681"/>
            <a:ext cx="10171259" cy="4077730"/>
          </a:xfrm>
        </p:spPr>
        <p:txBody>
          <a:bodyPr>
            <a:normAutofit/>
          </a:bodyPr>
          <a:lstStyle/>
          <a:p>
            <a:pPr>
              <a:buFont typeface="Arial" panose="020B0604020202020204" pitchFamily="34" charset="0"/>
              <a:buChar char="•"/>
            </a:pPr>
            <a:r>
              <a:rPr lang="en-US" sz="2400"/>
              <a:t> SB1013 mandates based on the </a:t>
            </a:r>
            <a:r>
              <a:rPr lang="en-US" sz="2400" i="1">
                <a:solidFill>
                  <a:srgbClr val="FF0000"/>
                </a:solidFill>
              </a:rPr>
              <a:t>consumption or use </a:t>
            </a:r>
            <a:r>
              <a:rPr lang="en-US" sz="2400"/>
              <a:t>of certain refrigerants </a:t>
            </a:r>
            <a:r>
              <a:rPr lang="en-US" sz="2400">
                <a:sym typeface="Wingdings" panose="05000000000000000000" pitchFamily="2" charset="2"/>
              </a:rPr>
              <a:t> </a:t>
            </a:r>
          </a:p>
          <a:p>
            <a:pPr>
              <a:buFont typeface="Arial" panose="020B0604020202020204" pitchFamily="34" charset="0"/>
              <a:buChar char="•"/>
            </a:pPr>
            <a:endParaRPr lang="en-US" sz="2200">
              <a:sym typeface="Wingdings" panose="05000000000000000000" pitchFamily="2" charset="2"/>
            </a:endParaRPr>
          </a:p>
          <a:p>
            <a:pPr marL="201168" lvl="1" indent="0">
              <a:buNone/>
            </a:pPr>
            <a:endParaRPr lang="en-US" sz="2200">
              <a:sym typeface="Wingdings" panose="05000000000000000000" pitchFamily="2" charset="2"/>
            </a:endParaRPr>
          </a:p>
          <a:p>
            <a:pPr marL="201168" lvl="1" indent="0">
              <a:buNone/>
            </a:pPr>
            <a:endParaRPr lang="en-US" sz="2200">
              <a:sym typeface="Wingdings" panose="05000000000000000000" pitchFamily="2" charset="2"/>
            </a:endParaRPr>
          </a:p>
          <a:p>
            <a:pPr marL="201168" lvl="1" indent="0">
              <a:buNone/>
            </a:pPr>
            <a:endParaRPr lang="en-US" sz="2200">
              <a:sym typeface="Wingdings" panose="05000000000000000000" pitchFamily="2" charset="2"/>
            </a:endParaRPr>
          </a:p>
          <a:p>
            <a:pPr>
              <a:buFont typeface="Arial" panose="020B0604020202020204" pitchFamily="34" charset="0"/>
              <a:buChar char="•"/>
            </a:pPr>
            <a:endParaRPr lang="en-US" sz="2400">
              <a:sym typeface="Wingdings" panose="05000000000000000000" pitchFamily="2" charset="2"/>
            </a:endParaRPr>
          </a:p>
          <a:p>
            <a:pPr>
              <a:buFont typeface="Arial" panose="020B0604020202020204" pitchFamily="34" charset="0"/>
              <a:buChar char="•"/>
            </a:pPr>
            <a:r>
              <a:rPr lang="en-US" sz="2400">
                <a:sym typeface="Wingdings" panose="05000000000000000000" pitchFamily="2" charset="2"/>
              </a:rPr>
              <a:t>SB1383 mandates CARB to reduce </a:t>
            </a:r>
            <a:r>
              <a:rPr lang="en-US" sz="2400" b="1" i="1">
                <a:solidFill>
                  <a:srgbClr val="FF0000"/>
                </a:solidFill>
                <a:sym typeface="Wingdings" panose="05000000000000000000" pitchFamily="2" charset="2"/>
              </a:rPr>
              <a:t>emissions </a:t>
            </a:r>
            <a:r>
              <a:rPr lang="en-US" sz="2400">
                <a:sym typeface="Wingdings" panose="05000000000000000000" pitchFamily="2" charset="2"/>
              </a:rPr>
              <a:t>instead of consumption</a:t>
            </a:r>
          </a:p>
          <a:p>
            <a:pPr lvl="1">
              <a:buFont typeface="Arial" panose="020B0604020202020204" pitchFamily="34" charset="0"/>
              <a:buChar char="•"/>
            </a:pPr>
            <a:r>
              <a:rPr lang="en-US" sz="2200" i="1">
                <a:sym typeface="Wingdings" panose="05000000000000000000" pitchFamily="2" charset="2"/>
              </a:rPr>
              <a:t>Emission regulations require </a:t>
            </a:r>
            <a:r>
              <a:rPr lang="en-US" sz="2200" i="1">
                <a:solidFill>
                  <a:srgbClr val="FF0000"/>
                </a:solidFill>
                <a:sym typeface="Wingdings" panose="05000000000000000000" pitchFamily="2" charset="2"/>
              </a:rPr>
              <a:t>early action</a:t>
            </a:r>
            <a:r>
              <a:rPr lang="en-US" sz="2200" i="1">
                <a:sym typeface="Wingdings" panose="05000000000000000000" pitchFamily="2" charset="2"/>
              </a:rPr>
              <a:t>: </a:t>
            </a:r>
          </a:p>
          <a:p>
            <a:pPr lvl="1">
              <a:buFont typeface="Arial" panose="020B0604020202020204" pitchFamily="34" charset="0"/>
              <a:buChar char="•"/>
            </a:pPr>
            <a:endParaRPr lang="en-US" sz="2200">
              <a:sym typeface="Wingdings" panose="05000000000000000000" pitchFamily="2" charset="2"/>
            </a:endParaRPr>
          </a:p>
        </p:txBody>
      </p:sp>
      <p:sp>
        <p:nvSpPr>
          <p:cNvPr id="4" name="Footer Placeholder 3">
            <a:extLst>
              <a:ext uri="{FF2B5EF4-FFF2-40B4-BE49-F238E27FC236}">
                <a16:creationId xmlns:a16="http://schemas.microsoft.com/office/drawing/2014/main" id="{2D1A384E-9C86-4926-BF63-6BD93FD46B75}"/>
              </a:ext>
            </a:extLst>
          </p:cNvPr>
          <p:cNvSpPr>
            <a:spLocks noGrp="1"/>
          </p:cNvSpPr>
          <p:nvPr>
            <p:ph type="ftr" sz="quarter" idx="11"/>
          </p:nvPr>
        </p:nvSpPr>
        <p:spPr/>
        <p:txBody>
          <a:bodyPr/>
          <a:lstStyle/>
          <a:p>
            <a:r>
              <a:rPr lang="en-US"/>
              <a:t>©Air Conditioning, Heating, Refrigeration Institute 2020</a:t>
            </a:r>
          </a:p>
        </p:txBody>
      </p:sp>
      <p:graphicFrame>
        <p:nvGraphicFramePr>
          <p:cNvPr id="5" name="Diagram 4">
            <a:extLst>
              <a:ext uri="{FF2B5EF4-FFF2-40B4-BE49-F238E27FC236}">
                <a16:creationId xmlns:a16="http://schemas.microsoft.com/office/drawing/2014/main" id="{C9703706-D407-497B-AABE-8D1F31070E04}"/>
              </a:ext>
            </a:extLst>
          </p:cNvPr>
          <p:cNvGraphicFramePr/>
          <p:nvPr>
            <p:extLst>
              <p:ext uri="{D42A27DB-BD31-4B8C-83A1-F6EECF244321}">
                <p14:modId xmlns:p14="http://schemas.microsoft.com/office/powerpoint/2010/main" val="1827359424"/>
              </p:ext>
            </p:extLst>
          </p:nvPr>
        </p:nvGraphicFramePr>
        <p:xfrm>
          <a:off x="1097279" y="4745654"/>
          <a:ext cx="10130070" cy="10544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0CBCA8CD-59D4-434F-BF79-6D2734F37B6D}"/>
              </a:ext>
            </a:extLst>
          </p:cNvPr>
          <p:cNvGraphicFramePr/>
          <p:nvPr>
            <p:extLst>
              <p:ext uri="{D42A27DB-BD31-4B8C-83A1-F6EECF244321}">
                <p14:modId xmlns:p14="http://schemas.microsoft.com/office/powerpoint/2010/main" val="3124159689"/>
              </p:ext>
            </p:extLst>
          </p:nvPr>
        </p:nvGraphicFramePr>
        <p:xfrm>
          <a:off x="1097279" y="1830860"/>
          <a:ext cx="5997145" cy="14333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778895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DA138-2A49-4DFB-8890-76FC35472E17}"/>
              </a:ext>
            </a:extLst>
          </p:cNvPr>
          <p:cNvSpPr>
            <a:spLocks noGrp="1"/>
          </p:cNvSpPr>
          <p:nvPr>
            <p:ph type="title"/>
          </p:nvPr>
        </p:nvSpPr>
        <p:spPr>
          <a:xfrm>
            <a:off x="1066800" y="137598"/>
            <a:ext cx="10058400" cy="1117445"/>
          </a:xfrm>
        </p:spPr>
        <p:txBody>
          <a:bodyPr>
            <a:normAutofit fontScale="90000"/>
          </a:bodyPr>
          <a:lstStyle/>
          <a:p>
            <a:r>
              <a:rPr lang="en-US" altLang="en-US">
                <a:solidFill>
                  <a:schemeClr val="tx1"/>
                </a:solidFill>
                <a:latin typeface="Calibri" panose="020F0502020204030204" pitchFamily="34" charset="0"/>
                <a:cs typeface="Calibri" panose="020F0502020204030204" pitchFamily="34" charset="0"/>
              </a:rPr>
              <a:t>ASHRAE RP-1808: Durability and Leak Rates of Field-made Mechanical Joints</a:t>
            </a:r>
            <a:endParaRPr lang="en-US"/>
          </a:p>
        </p:txBody>
      </p:sp>
      <p:sp>
        <p:nvSpPr>
          <p:cNvPr id="4" name="Footer Placeholder 3">
            <a:extLst>
              <a:ext uri="{FF2B5EF4-FFF2-40B4-BE49-F238E27FC236}">
                <a16:creationId xmlns:a16="http://schemas.microsoft.com/office/drawing/2014/main" id="{D4097948-1193-4900-AD56-ACA32E472491}"/>
              </a:ext>
            </a:extLst>
          </p:cNvPr>
          <p:cNvSpPr>
            <a:spLocks noGrp="1"/>
          </p:cNvSpPr>
          <p:nvPr>
            <p:ph type="ftr" sz="quarter" idx="11"/>
          </p:nvPr>
        </p:nvSpPr>
        <p:spPr/>
        <p:txBody>
          <a:bodyPr/>
          <a:lstStyle/>
          <a:p>
            <a:r>
              <a:rPr lang="en-US"/>
              <a:t>©Air Conditioning, Heating, Refrigeration Institute 2020</a:t>
            </a:r>
          </a:p>
        </p:txBody>
      </p:sp>
      <p:sp>
        <p:nvSpPr>
          <p:cNvPr id="8" name="Content Placeholder 7">
            <a:extLst>
              <a:ext uri="{FF2B5EF4-FFF2-40B4-BE49-F238E27FC236}">
                <a16:creationId xmlns:a16="http://schemas.microsoft.com/office/drawing/2014/main" id="{36AEB90E-43F7-4B74-BC0A-F9934EA27015}"/>
              </a:ext>
            </a:extLst>
          </p:cNvPr>
          <p:cNvSpPr>
            <a:spLocks noGrp="1"/>
          </p:cNvSpPr>
          <p:nvPr>
            <p:ph idx="1"/>
          </p:nvPr>
        </p:nvSpPr>
        <p:spPr>
          <a:xfrm>
            <a:off x="948999" y="1729946"/>
            <a:ext cx="10058400" cy="5128054"/>
          </a:xfrm>
        </p:spPr>
        <p:txBody>
          <a:bodyPr>
            <a:normAutofit/>
          </a:bodyPr>
          <a:lstStyle/>
          <a:p>
            <a:pPr lvl="0" eaLnBrk="0" fontAlgn="base" hangingPunct="0">
              <a:lnSpc>
                <a:spcPct val="100000"/>
              </a:lnSpc>
              <a:spcBef>
                <a:spcPct val="0"/>
              </a:spcBef>
              <a:spcAft>
                <a:spcPct val="0"/>
              </a:spcAft>
              <a:buClrTx/>
              <a:buSz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 Press fittings, compression fittings and flare fittings.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2 different fitting sizes between 3/8” and 1-1/8”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Two different materials (Cu-Cu and Cu-Al).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100 fittings of each type underwent the evaluation procedure.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Brazed joints were used as a baseline</a:t>
            </a:r>
          </a:p>
          <a:p>
            <a:pPr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Evaluation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Fitting assembly time,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Leaks after initial assembly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Assembly failures for which the fitting required replacement</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Fitting durability through a series of harshness tests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Pressure-temperature cycling,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freezing-thawing cycling and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vibration testing </a:t>
            </a:r>
          </a:p>
          <a:p>
            <a:pPr lvl="1" eaLnBrk="0" fontAlgn="base" hangingPunct="0">
              <a:lnSpc>
                <a:spcPct val="100000"/>
              </a:lnSpc>
              <a:spcBef>
                <a:spcPct val="0"/>
              </a:spcBef>
              <a:spcAft>
                <a:spcPct val="0"/>
              </a:spcAft>
              <a:buClrTx/>
              <a:buFont typeface="Arial" panose="020B0604020202020204" pitchFamily="34" charset="0"/>
              <a:buChar char="•"/>
            </a:pPr>
            <a:r>
              <a:rPr lang="en-US" altLang="en-US" sz="2100">
                <a:solidFill>
                  <a:schemeClr val="tx1"/>
                </a:solidFill>
                <a:latin typeface="Calibri" panose="020F0502020204030204" pitchFamily="34" charset="0"/>
                <a:cs typeface="Calibri" panose="020F0502020204030204" pitchFamily="34" charset="0"/>
              </a:rPr>
              <a:t>Leak rates of different fittings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positive pressure with R32 vapor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Vacuum</a:t>
            </a:r>
            <a:endParaRPr lang="en-US" altLang="en-US" sz="800">
              <a:solidFill>
                <a:srgbClr val="0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10209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A849A-8B9B-4F01-8384-03F89C3C53EB}"/>
              </a:ext>
            </a:extLst>
          </p:cNvPr>
          <p:cNvSpPr>
            <a:spLocks noGrp="1"/>
          </p:cNvSpPr>
          <p:nvPr>
            <p:ph type="title"/>
          </p:nvPr>
        </p:nvSpPr>
        <p:spPr/>
        <p:txBody>
          <a:bodyPr/>
          <a:lstStyle/>
          <a:p>
            <a:r>
              <a:rPr lang="en-US"/>
              <a:t>Conclusions</a:t>
            </a:r>
          </a:p>
        </p:txBody>
      </p:sp>
      <p:sp>
        <p:nvSpPr>
          <p:cNvPr id="3" name="Content Placeholder 2">
            <a:extLst>
              <a:ext uri="{FF2B5EF4-FFF2-40B4-BE49-F238E27FC236}">
                <a16:creationId xmlns:a16="http://schemas.microsoft.com/office/drawing/2014/main" id="{6EB93B59-57BF-4F95-A7C4-C676176E0DA8}"/>
              </a:ext>
            </a:extLst>
          </p:cNvPr>
          <p:cNvSpPr>
            <a:spLocks noGrp="1"/>
          </p:cNvSpPr>
          <p:nvPr>
            <p:ph idx="1"/>
          </p:nvPr>
        </p:nvSpPr>
        <p:spPr/>
        <p:txBody>
          <a:bodyPr/>
          <a:lstStyle/>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Pressure (at not less than the design pressure of the setting of the pressure relief device) and vacuum tests as well as leak check are required in the safety standards</a:t>
            </a:r>
          </a:p>
          <a:p>
            <a:pPr marL="292608" lvl="1" indent="0" eaLnBrk="0" fontAlgn="base" hangingPunct="0">
              <a:lnSpc>
                <a:spcPct val="100000"/>
              </a:lnSpc>
              <a:spcBef>
                <a:spcPct val="0"/>
              </a:spcBef>
              <a:spcAft>
                <a:spcPct val="0"/>
              </a:spcAft>
              <a:buClrTx/>
              <a:buFontTx/>
              <a:buChar char="•"/>
            </a:pPr>
            <a:r>
              <a:rPr lang="en-US" altLang="en-US">
                <a:solidFill>
                  <a:schemeClr val="tx1"/>
                </a:solidFill>
                <a:latin typeface="Calibri" panose="020F0502020204030204" pitchFamily="34" charset="0"/>
                <a:cs typeface="Calibri" panose="020F0502020204030204" pitchFamily="34" charset="0"/>
              </a:rPr>
              <a:t>Leak checks are important after assembly especially for press fittings and compression fittings. </a:t>
            </a:r>
            <a:endParaRPr lang="en-US" altLang="en-US">
              <a:solidFill>
                <a:srgbClr val="000000"/>
              </a:solidFill>
              <a:latin typeface="Calibri" panose="020F0502020204030204" pitchFamily="34" charset="0"/>
              <a:cs typeface="Calibri" panose="020F0502020204030204" pitchFamily="34" charset="0"/>
            </a:endParaRPr>
          </a:p>
          <a:p>
            <a:pPr marL="292608" lvl="1" indent="0" eaLnBrk="0" fontAlgn="base" hangingPunct="0">
              <a:lnSpc>
                <a:spcPct val="100000"/>
              </a:lnSpc>
              <a:spcBef>
                <a:spcPct val="0"/>
              </a:spcBef>
              <a:spcAft>
                <a:spcPct val="0"/>
              </a:spcAft>
              <a:buClrTx/>
              <a:buFontTx/>
              <a:buChar char="•"/>
            </a:pPr>
            <a:r>
              <a:rPr lang="en-US" altLang="en-US">
                <a:solidFill>
                  <a:schemeClr val="tx1"/>
                </a:solidFill>
                <a:latin typeface="Calibri" panose="020F0502020204030204" pitchFamily="34" charset="0"/>
                <a:cs typeface="Calibri" panose="020F0502020204030204" pitchFamily="34" charset="0"/>
              </a:rPr>
              <a:t>More experienced technicians assembled fittings faster and there were less leaks from their fittings </a:t>
            </a:r>
            <a:endParaRPr lang="en-US" altLang="en-US" sz="1200">
              <a:solidFill>
                <a:srgbClr val="000000"/>
              </a:solidFill>
              <a:latin typeface="Verdana" panose="020B0604030504040204" pitchFamily="34" charset="0"/>
              <a:cs typeface="Segoe UI" panose="020B0502040204020203" pitchFamily="34" charset="0"/>
            </a:endParaRPr>
          </a:p>
          <a:p>
            <a:pPr marL="292608" lvl="1" indent="0" eaLnBrk="0" fontAlgn="base" hangingPunct="0">
              <a:lnSpc>
                <a:spcPct val="100000"/>
              </a:lnSpc>
              <a:spcBef>
                <a:spcPct val="0"/>
              </a:spcBef>
              <a:spcAft>
                <a:spcPct val="0"/>
              </a:spcAft>
              <a:buClrTx/>
              <a:buFontTx/>
              <a:buChar char="•"/>
            </a:pPr>
            <a:r>
              <a:rPr lang="en-US" altLang="en-US">
                <a:solidFill>
                  <a:schemeClr val="tx1"/>
                </a:solidFill>
                <a:latin typeface="Calibri" panose="020F0502020204030204" pitchFamily="34" charset="0"/>
                <a:cs typeface="Calibri" panose="020F0502020204030204" pitchFamily="34" charset="0"/>
              </a:rPr>
              <a:t>Experience level more important than assembly location and fitting size.   </a:t>
            </a:r>
            <a:endParaRPr lang="en-US" altLang="en-US">
              <a:solidFill>
                <a:srgbClr val="000000"/>
              </a:solidFill>
              <a:latin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High failure rates of smaller flare fittings at very cold temperatures indicate that they should be avoided in temperatures below freezing </a:t>
            </a:r>
            <a:endParaRPr lang="en-US" altLang="en-US">
              <a:solidFill>
                <a:srgbClr val="000000"/>
              </a:solidFill>
              <a:latin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Suggest that care be exercised when using compression and flare (threaded-type) fittings under vibrating application conditions. Fittings may have been damaged during vibration testing.  </a:t>
            </a:r>
            <a:endParaRPr lang="en-US" altLang="en-US">
              <a:solidFill>
                <a:srgbClr val="000000"/>
              </a:solidFill>
              <a:latin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No significant leaks under vacuum conditions for any of the fittings relative to brazed fittings</a:t>
            </a:r>
            <a:endParaRPr lang="en-US"/>
          </a:p>
          <a:p>
            <a:endParaRPr lang="en-US"/>
          </a:p>
        </p:txBody>
      </p:sp>
      <p:sp>
        <p:nvSpPr>
          <p:cNvPr id="4" name="Footer Placeholder 3">
            <a:extLst>
              <a:ext uri="{FF2B5EF4-FFF2-40B4-BE49-F238E27FC236}">
                <a16:creationId xmlns:a16="http://schemas.microsoft.com/office/drawing/2014/main" id="{5C994171-076E-4BA4-A4BF-2033A62077E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042636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F1643-D8C9-42EA-9711-AA81E392AA05}"/>
              </a:ext>
            </a:extLst>
          </p:cNvPr>
          <p:cNvSpPr>
            <a:spLocks noGrp="1"/>
          </p:cNvSpPr>
          <p:nvPr>
            <p:ph type="title"/>
          </p:nvPr>
        </p:nvSpPr>
        <p:spPr>
          <a:xfrm>
            <a:off x="152400" y="304799"/>
            <a:ext cx="11887200" cy="1252151"/>
          </a:xfrm>
        </p:spPr>
        <p:txBody>
          <a:bodyPr>
            <a:normAutofit fontScale="90000"/>
          </a:bodyPr>
          <a:lstStyle/>
          <a:p>
            <a:r>
              <a:rPr lang="en-US" dirty="0"/>
              <a:t>RECALL: 4 </a:t>
            </a:r>
            <a:r>
              <a:rPr lang="en-US" err="1"/>
              <a:t>lbs</a:t>
            </a:r>
            <a:r>
              <a:rPr lang="en-US" dirty="0"/>
              <a:t> would need to be released in a space of </a:t>
            </a:r>
            <a:r>
              <a:rPr lang="en-US"/>
              <a:t>less than 212 sq ft to reach LFL</a:t>
            </a:r>
          </a:p>
        </p:txBody>
      </p:sp>
      <p:sp>
        <p:nvSpPr>
          <p:cNvPr id="3" name="Content Placeholder 2">
            <a:extLst>
              <a:ext uri="{FF2B5EF4-FFF2-40B4-BE49-F238E27FC236}">
                <a16:creationId xmlns:a16="http://schemas.microsoft.com/office/drawing/2014/main" id="{2C8026F5-C397-47A0-9343-47FBFEC5E343}"/>
              </a:ext>
            </a:extLst>
          </p:cNvPr>
          <p:cNvSpPr>
            <a:spLocks noGrp="1"/>
          </p:cNvSpPr>
          <p:nvPr>
            <p:ph idx="1"/>
          </p:nvPr>
        </p:nvSpPr>
        <p:spPr>
          <a:xfrm>
            <a:off x="255373" y="1845734"/>
            <a:ext cx="11343503" cy="4023360"/>
          </a:xfrm>
        </p:spPr>
        <p:txBody>
          <a:bodyPr vert="horz" lIns="0" tIns="45720" rIns="0" bIns="45720" rtlCol="0" anchor="t">
            <a:normAutofit lnSpcReduction="10000"/>
          </a:bodyPr>
          <a:lstStyle/>
          <a:p>
            <a:r>
              <a:rPr lang="en-US" dirty="0">
                <a:latin typeface="Calibri"/>
                <a:cs typeface="Calibri"/>
              </a:rPr>
              <a:t>M1 for A2L refrigerants (R-32 &amp; R-454B) is ~ 4 lbs.</a:t>
            </a:r>
          </a:p>
          <a:p>
            <a:pPr marL="383540" lvl="1"/>
            <a:r>
              <a:rPr lang="en-US" sz="2000" dirty="0">
                <a:solidFill>
                  <a:schemeClr val="tx1"/>
                </a:solidFill>
                <a:latin typeface="Calibri"/>
                <a:cs typeface="Calibri"/>
              </a:rPr>
              <a:t>A typical 12K PTAC has less than 2 </a:t>
            </a:r>
            <a:r>
              <a:rPr lang="en-US" sz="2000" err="1">
                <a:solidFill>
                  <a:schemeClr val="tx1"/>
                </a:solidFill>
                <a:latin typeface="Calibri"/>
                <a:cs typeface="Calibri"/>
              </a:rPr>
              <a:t>lbs</a:t>
            </a:r>
            <a:r>
              <a:rPr lang="en-US" sz="2000" dirty="0">
                <a:solidFill>
                  <a:schemeClr val="tx1"/>
                </a:solidFill>
                <a:latin typeface="Calibri"/>
                <a:cs typeface="Calibri"/>
              </a:rPr>
              <a:t> of R410A (this would go to about 1.7 </a:t>
            </a:r>
            <a:r>
              <a:rPr lang="en-US" sz="2000" err="1">
                <a:solidFill>
                  <a:schemeClr val="tx1"/>
                </a:solidFill>
                <a:latin typeface="Calibri"/>
                <a:cs typeface="Calibri"/>
              </a:rPr>
              <a:t>lbs</a:t>
            </a:r>
            <a:r>
              <a:rPr lang="en-US" sz="2000" dirty="0">
                <a:solidFill>
                  <a:schemeClr val="tx1"/>
                </a:solidFill>
                <a:latin typeface="Calibri"/>
                <a:cs typeface="Calibri"/>
              </a:rPr>
              <a:t> of R32).</a:t>
            </a:r>
            <a:endParaRPr lang="en-US" sz="2000" dirty="0">
              <a:solidFill>
                <a:schemeClr val="tx1"/>
              </a:solidFill>
              <a:latin typeface="Calibri" panose="020F0502020204030204" pitchFamily="34" charset="0"/>
              <a:cs typeface="Calibri" panose="020F0502020204030204" pitchFamily="34" charset="0"/>
            </a:endParaRPr>
          </a:p>
          <a:p>
            <a:pPr marL="383540" lvl="1"/>
            <a:r>
              <a:rPr lang="en-US" sz="2000" dirty="0">
                <a:solidFill>
                  <a:schemeClr val="tx1"/>
                </a:solidFill>
                <a:latin typeface="Calibri"/>
                <a:cs typeface="Calibri"/>
              </a:rPr>
              <a:t>Old rule of thumb – 80s or 90s construction - </a:t>
            </a:r>
            <a:r>
              <a:rPr lang="en-US" sz="2000" b="1" u="sng" dirty="0">
                <a:solidFill>
                  <a:schemeClr val="tx1"/>
                </a:solidFill>
                <a:latin typeface="Calibri"/>
                <a:cs typeface="Calibri"/>
              </a:rPr>
              <a:t>400 ft</a:t>
            </a:r>
            <a:r>
              <a:rPr lang="en-US" sz="2000" b="1" u="sng" baseline="30000" dirty="0">
                <a:solidFill>
                  <a:schemeClr val="tx1"/>
                </a:solidFill>
                <a:latin typeface="Calibri"/>
                <a:cs typeface="Calibri"/>
              </a:rPr>
              <a:t>2</a:t>
            </a:r>
            <a:r>
              <a:rPr lang="en-US" sz="2000" b="1" u="sng" dirty="0">
                <a:solidFill>
                  <a:schemeClr val="tx1"/>
                </a:solidFill>
                <a:latin typeface="Calibri"/>
                <a:cs typeface="Calibri"/>
              </a:rPr>
              <a:t> per ton</a:t>
            </a:r>
          </a:p>
          <a:p>
            <a:pPr marL="383540" lvl="1"/>
            <a:r>
              <a:rPr lang="en-US" sz="2000" dirty="0">
                <a:solidFill>
                  <a:schemeClr val="tx1"/>
                </a:solidFill>
                <a:latin typeface="Calibri"/>
                <a:cs typeface="Calibri"/>
              </a:rPr>
              <a:t>New rule of thumb - More recent construction - </a:t>
            </a:r>
            <a:r>
              <a:rPr lang="en-US" sz="2000" b="1" u="sng" dirty="0">
                <a:solidFill>
                  <a:schemeClr val="tx1"/>
                </a:solidFill>
                <a:latin typeface="Calibri"/>
                <a:cs typeface="Calibri"/>
              </a:rPr>
              <a:t>600 to 1,000 ft</a:t>
            </a:r>
            <a:r>
              <a:rPr lang="en-US" sz="2000" b="1" u="sng" baseline="30000" dirty="0">
                <a:solidFill>
                  <a:schemeClr val="tx1"/>
                </a:solidFill>
                <a:latin typeface="Calibri"/>
                <a:cs typeface="Calibri"/>
              </a:rPr>
              <a:t>2</a:t>
            </a:r>
            <a:r>
              <a:rPr lang="en-US" sz="2000" b="1" u="sng" dirty="0">
                <a:solidFill>
                  <a:schemeClr val="tx1"/>
                </a:solidFill>
                <a:latin typeface="Calibri"/>
                <a:cs typeface="Calibri"/>
              </a:rPr>
              <a:t> per ton</a:t>
            </a:r>
          </a:p>
          <a:p>
            <a:r>
              <a:rPr lang="en-US" dirty="0">
                <a:latin typeface="Calibri"/>
                <a:cs typeface="Calibri"/>
              </a:rPr>
              <a:t>In order to reach the lower flammability limit, 4 </a:t>
            </a:r>
            <a:r>
              <a:rPr lang="en-US" dirty="0" err="1">
                <a:latin typeface="Calibri"/>
                <a:cs typeface="Calibri"/>
              </a:rPr>
              <a:t>lbs</a:t>
            </a:r>
            <a:r>
              <a:rPr lang="en-US" dirty="0">
                <a:latin typeface="Calibri"/>
                <a:cs typeface="Calibri"/>
              </a:rPr>
              <a:t> of an A2L would need to be released into a room smaller than 6 m</a:t>
            </a:r>
            <a:r>
              <a:rPr lang="en-US" baseline="30000" dirty="0">
                <a:latin typeface="Calibri"/>
                <a:cs typeface="Calibri"/>
              </a:rPr>
              <a:t>3</a:t>
            </a:r>
            <a:r>
              <a:rPr lang="en-US" dirty="0">
                <a:latin typeface="Calibri"/>
                <a:cs typeface="Calibri"/>
              </a:rPr>
              <a:t> or 211.9 ft</a:t>
            </a:r>
            <a:r>
              <a:rPr lang="en-US" baseline="30000" dirty="0">
                <a:latin typeface="Calibri"/>
                <a:cs typeface="Calibri"/>
              </a:rPr>
              <a:t>3</a:t>
            </a:r>
            <a:r>
              <a:rPr lang="en-US" dirty="0">
                <a:latin typeface="Calibri"/>
                <a:cs typeface="Calibri"/>
              </a:rPr>
              <a:t> or a 5.1 by 5.1 ft room (8 ft ceiling).</a:t>
            </a:r>
            <a:endParaRPr lang="en-US" dirty="0"/>
          </a:p>
          <a:p>
            <a:r>
              <a:rPr lang="en-US" dirty="0">
                <a:latin typeface="Calibri"/>
                <a:cs typeface="Calibri"/>
              </a:rPr>
              <a:t>Even with the most conservative estimate, a 26.5 square ft. room would only need a much smaller AC unit with a much smaller charge.</a:t>
            </a:r>
            <a:endParaRPr lang="en-US" dirty="0"/>
          </a:p>
          <a:p>
            <a:r>
              <a:rPr lang="en-US" dirty="0">
                <a:latin typeface="Calibri"/>
                <a:cs typeface="Calibri"/>
              </a:rPr>
              <a:t>Note that mitigation requirements for ignition sources, labeling, and safe application are still required for m1 systems.</a:t>
            </a:r>
          </a:p>
          <a:p>
            <a:r>
              <a:rPr lang="en-US" dirty="0">
                <a:latin typeface="Calibri"/>
                <a:cs typeface="Calibri"/>
              </a:rPr>
              <a:t>AHRTI research examined m1 charged equipment</a:t>
            </a:r>
            <a:endParaRPr lang="en-US" dirty="0"/>
          </a:p>
        </p:txBody>
      </p:sp>
      <p:sp>
        <p:nvSpPr>
          <p:cNvPr id="4" name="Slide Number Placeholder 3">
            <a:extLst>
              <a:ext uri="{FF2B5EF4-FFF2-40B4-BE49-F238E27FC236}">
                <a16:creationId xmlns:a16="http://schemas.microsoft.com/office/drawing/2014/main" id="{1EF3AB1C-C5EC-44D3-82D4-3C7450460445}"/>
              </a:ext>
            </a:extLst>
          </p:cNvPr>
          <p:cNvSpPr>
            <a:spLocks noGrp="1"/>
          </p:cNvSpPr>
          <p:nvPr>
            <p:ph type="sldNum" sz="quarter" idx="10"/>
          </p:nvPr>
        </p:nvSpPr>
        <p:spPr/>
        <p:txBody>
          <a:bodyPr/>
          <a:lstStyle/>
          <a:p>
            <a:pPr>
              <a:defRPr/>
            </a:pPr>
            <a:fld id="{82B0E3DD-8917-4623-BE1E-C0120C1E5128}" type="slidenum">
              <a:rPr lang="en-US" smtClean="0"/>
              <a:pPr>
                <a:defRPr/>
              </a:pPr>
              <a:t>29</a:t>
            </a:fld>
            <a:endParaRPr lang="en-US"/>
          </a:p>
        </p:txBody>
      </p:sp>
      <p:sp>
        <p:nvSpPr>
          <p:cNvPr id="5" name="TextBox 4">
            <a:extLst>
              <a:ext uri="{FF2B5EF4-FFF2-40B4-BE49-F238E27FC236}">
                <a16:creationId xmlns:a16="http://schemas.microsoft.com/office/drawing/2014/main" id="{F1C20B1C-BFD8-4755-B37E-912F2FB6D43E}"/>
              </a:ext>
            </a:extLst>
          </p:cNvPr>
          <p:cNvSpPr txBox="1"/>
          <p:nvPr/>
        </p:nvSpPr>
        <p:spPr>
          <a:xfrm>
            <a:off x="961769" y="5869094"/>
            <a:ext cx="10058400" cy="369332"/>
          </a:xfrm>
          <a:prstGeom prst="rect">
            <a:avLst/>
          </a:prstGeom>
          <a:solidFill>
            <a:srgbClr val="FFCC66"/>
          </a:solidFill>
        </p:spPr>
        <p:txBody>
          <a:bodyPr wrap="square" rtlCol="0">
            <a:spAutoFit/>
          </a:bodyPr>
          <a:lstStyle/>
          <a:p>
            <a:r>
              <a:rPr lang="en-US"/>
              <a:t>Bottom Line: A complete release from even a reasonably oversized “m1” unit is unlikely to reach LFL </a:t>
            </a:r>
          </a:p>
        </p:txBody>
      </p:sp>
    </p:spTree>
    <p:extLst>
      <p:ext uri="{BB962C8B-B14F-4D97-AF65-F5344CB8AC3E}">
        <p14:creationId xmlns:p14="http://schemas.microsoft.com/office/powerpoint/2010/main" val="1250194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F8D44-AEE6-41C2-9B7F-45FD2D9D6D40}"/>
              </a:ext>
            </a:extLst>
          </p:cNvPr>
          <p:cNvSpPr>
            <a:spLocks noGrp="1"/>
          </p:cNvSpPr>
          <p:nvPr>
            <p:ph type="title"/>
          </p:nvPr>
        </p:nvSpPr>
        <p:spPr>
          <a:xfrm>
            <a:off x="1097280" y="286603"/>
            <a:ext cx="10058400" cy="832531"/>
          </a:xfrm>
        </p:spPr>
        <p:txBody>
          <a:bodyPr/>
          <a:lstStyle/>
          <a:p>
            <a:r>
              <a:rPr lang="en-US">
                <a:ea typeface="+mj-lt"/>
                <a:cs typeface="+mj-lt"/>
              </a:rPr>
              <a:t>New HVAC Installation with New Line-set</a:t>
            </a:r>
            <a:endParaRPr lang="en-US"/>
          </a:p>
        </p:txBody>
      </p:sp>
      <p:pic>
        <p:nvPicPr>
          <p:cNvPr id="4" name="Picture 4" descr="A screenshot of a cell phone&#10;&#10;Description generated with very high confidence">
            <a:extLst>
              <a:ext uri="{FF2B5EF4-FFF2-40B4-BE49-F238E27FC236}">
                <a16:creationId xmlns:a16="http://schemas.microsoft.com/office/drawing/2014/main" id="{65908F62-114C-4BD3-B00E-7857BD922A6C}"/>
              </a:ext>
            </a:extLst>
          </p:cNvPr>
          <p:cNvPicPr>
            <a:picLocks noChangeAspect="1"/>
          </p:cNvPicPr>
          <p:nvPr/>
        </p:nvPicPr>
        <p:blipFill>
          <a:blip r:embed="rId2"/>
          <a:stretch>
            <a:fillRect/>
          </a:stretch>
        </p:blipFill>
        <p:spPr>
          <a:xfrm>
            <a:off x="1690778" y="1743037"/>
            <a:ext cx="8982973" cy="4478979"/>
          </a:xfrm>
          <a:prstGeom prst="rect">
            <a:avLst/>
          </a:prstGeom>
        </p:spPr>
      </p:pic>
      <p:sp>
        <p:nvSpPr>
          <p:cNvPr id="6" name="Isosceles Triangle 5">
            <a:extLst>
              <a:ext uri="{FF2B5EF4-FFF2-40B4-BE49-F238E27FC236}">
                <a16:creationId xmlns:a16="http://schemas.microsoft.com/office/drawing/2014/main" id="{6FBA30BA-5AA3-4A9E-832F-7F7FD54D7B9D}"/>
              </a:ext>
            </a:extLst>
          </p:cNvPr>
          <p:cNvSpPr/>
          <p:nvPr/>
        </p:nvSpPr>
        <p:spPr>
          <a:xfrm>
            <a:off x="9287030" y="3818801"/>
            <a:ext cx="733063" cy="684836"/>
          </a:xfrm>
          <a:prstGeom prs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A7D5FABF-DDEC-4C09-B10D-5E03DF06E17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375279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1FAFC-124D-44FD-A7C6-828FA221D8D0}"/>
              </a:ext>
            </a:extLst>
          </p:cNvPr>
          <p:cNvSpPr>
            <a:spLocks noGrp="1"/>
          </p:cNvSpPr>
          <p:nvPr>
            <p:ph type="title"/>
          </p:nvPr>
        </p:nvSpPr>
        <p:spPr>
          <a:xfrm>
            <a:off x="1097280" y="286603"/>
            <a:ext cx="10058400" cy="1450757"/>
          </a:xfrm>
        </p:spPr>
        <p:txBody>
          <a:bodyPr/>
          <a:lstStyle/>
          <a:p>
            <a:r>
              <a:rPr lang="en-US">
                <a:cs typeface="Calibri Light"/>
              </a:rPr>
              <a:t>m</a:t>
            </a:r>
            <a:r>
              <a:rPr lang="en-US" baseline="-25000">
                <a:cs typeface="Calibri Light"/>
              </a:rPr>
              <a:t>1</a:t>
            </a:r>
            <a:r>
              <a:rPr lang="en-US">
                <a:cs typeface="Calibri Light"/>
              </a:rPr>
              <a:t> A2L Air Conditioning Units have been marketed and sold in US since 2016</a:t>
            </a:r>
          </a:p>
        </p:txBody>
      </p:sp>
      <p:sp>
        <p:nvSpPr>
          <p:cNvPr id="3" name="Content Placeholder 2">
            <a:extLst>
              <a:ext uri="{FF2B5EF4-FFF2-40B4-BE49-F238E27FC236}">
                <a16:creationId xmlns:a16="http://schemas.microsoft.com/office/drawing/2014/main" id="{AABE3A12-FD06-4A07-B5DB-7CEC1E2F9954}"/>
              </a:ext>
            </a:extLst>
          </p:cNvPr>
          <p:cNvSpPr>
            <a:spLocks noGrp="1"/>
          </p:cNvSpPr>
          <p:nvPr>
            <p:ph idx="1"/>
          </p:nvPr>
        </p:nvSpPr>
        <p:spPr/>
        <p:txBody>
          <a:bodyPr vert="horz" lIns="0" tIns="45720" rIns="0" bIns="45720" rtlCol="0" anchor="t">
            <a:normAutofit/>
          </a:bodyPr>
          <a:lstStyle/>
          <a:p>
            <a:endParaRPr lang="en-US" sz="2400">
              <a:ea typeface="+mn-lt"/>
              <a:cs typeface="+mn-lt"/>
            </a:endParaRPr>
          </a:p>
          <a:p>
            <a:r>
              <a:rPr lang="en-US" sz="2400">
                <a:ea typeface="+mn-lt"/>
                <a:cs typeface="+mn-lt"/>
                <a:hlinkClick r:id="rId2"/>
              </a:rPr>
              <a:t>https://www.coolingpost.com/world-news/lg-supply-r32-air-conditioners-in-the-us/</a:t>
            </a:r>
            <a:endParaRPr lang="en-US" sz="2400">
              <a:ea typeface="+mn-lt"/>
              <a:cs typeface="+mn-lt"/>
            </a:endParaRPr>
          </a:p>
          <a:p>
            <a:r>
              <a:rPr lang="en-US" sz="2400">
                <a:ea typeface="+mn-lt"/>
                <a:cs typeface="+mn-lt"/>
                <a:hlinkClick r:id="rId3"/>
              </a:rPr>
              <a:t>https://perfectaire.us/2019/03/22/switching-to-r32-from-r410a-why-manufacturers-are-switching-refrigerants/</a:t>
            </a:r>
            <a:endParaRPr lang="en-US" sz="2400">
              <a:cs typeface="Calibri"/>
            </a:endParaRPr>
          </a:p>
          <a:p>
            <a:r>
              <a:rPr lang="en-US" sz="2400">
                <a:cs typeface="Calibri"/>
              </a:rPr>
              <a:t>Lowe's R32 window units - </a:t>
            </a:r>
            <a:r>
              <a:rPr lang="en-US" sz="2400">
                <a:ea typeface="+mn-lt"/>
                <a:cs typeface="+mn-lt"/>
                <a:hlinkClick r:id="rId4"/>
              </a:rPr>
              <a:t>https://www.lowes.com/pd/LG-550-sq-ft-Window-Air-Conditioner-115-Volt-12000-BTU-ENERGY-STAR/1000925326</a:t>
            </a:r>
            <a:endParaRPr lang="en-US" sz="2400">
              <a:cs typeface="Calibri"/>
            </a:endParaRPr>
          </a:p>
          <a:p>
            <a:endParaRPr lang="en-US">
              <a:cs typeface="Calibri"/>
            </a:endParaRPr>
          </a:p>
        </p:txBody>
      </p:sp>
      <p:sp>
        <p:nvSpPr>
          <p:cNvPr id="4" name="Footer Placeholder 3">
            <a:extLst>
              <a:ext uri="{FF2B5EF4-FFF2-40B4-BE49-F238E27FC236}">
                <a16:creationId xmlns:a16="http://schemas.microsoft.com/office/drawing/2014/main" id="{9D468293-A02E-4E2B-9AC7-D19DED8BF042}"/>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864899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DA138-2A49-4DFB-8890-76FC35472E17}"/>
              </a:ext>
            </a:extLst>
          </p:cNvPr>
          <p:cNvSpPr>
            <a:spLocks noGrp="1"/>
          </p:cNvSpPr>
          <p:nvPr>
            <p:ph type="title"/>
          </p:nvPr>
        </p:nvSpPr>
        <p:spPr/>
        <p:txBody>
          <a:bodyPr/>
          <a:lstStyle/>
          <a:p>
            <a:r>
              <a:rPr lang="en-US"/>
              <a:t>Summary ASHRAE RP-1808</a:t>
            </a:r>
          </a:p>
        </p:txBody>
      </p:sp>
      <p:graphicFrame>
        <p:nvGraphicFramePr>
          <p:cNvPr id="5" name="Content Placeholder 4">
            <a:extLst>
              <a:ext uri="{FF2B5EF4-FFF2-40B4-BE49-F238E27FC236}">
                <a16:creationId xmlns:a16="http://schemas.microsoft.com/office/drawing/2014/main" id="{88995772-AF38-4020-83DA-D1FBA8F8D553}"/>
              </a:ext>
            </a:extLst>
          </p:cNvPr>
          <p:cNvGraphicFramePr>
            <a:graphicFrameLocks noGrp="1"/>
          </p:cNvGraphicFramePr>
          <p:nvPr>
            <p:ph idx="1"/>
            <p:extLst>
              <p:ext uri="{D42A27DB-BD31-4B8C-83A1-F6EECF244321}">
                <p14:modId xmlns:p14="http://schemas.microsoft.com/office/powerpoint/2010/main" val="173415029"/>
              </p:ext>
            </p:extLst>
          </p:nvPr>
        </p:nvGraphicFramePr>
        <p:xfrm>
          <a:off x="957236" y="1869165"/>
          <a:ext cx="10674590" cy="3136416"/>
        </p:xfrm>
        <a:graphic>
          <a:graphicData uri="http://schemas.openxmlformats.org/drawingml/2006/table">
            <a:tbl>
              <a:tblPr/>
              <a:tblGrid>
                <a:gridCol w="1601189">
                  <a:extLst>
                    <a:ext uri="{9D8B030D-6E8A-4147-A177-3AD203B41FA5}">
                      <a16:colId xmlns:a16="http://schemas.microsoft.com/office/drawing/2014/main" val="232838617"/>
                    </a:ext>
                  </a:extLst>
                </a:gridCol>
                <a:gridCol w="1394580">
                  <a:extLst>
                    <a:ext uri="{9D8B030D-6E8A-4147-A177-3AD203B41FA5}">
                      <a16:colId xmlns:a16="http://schemas.microsoft.com/office/drawing/2014/main" val="2164169709"/>
                    </a:ext>
                  </a:extLst>
                </a:gridCol>
                <a:gridCol w="1256848">
                  <a:extLst>
                    <a:ext uri="{9D8B030D-6E8A-4147-A177-3AD203B41FA5}">
                      <a16:colId xmlns:a16="http://schemas.microsoft.com/office/drawing/2014/main" val="2795274269"/>
                    </a:ext>
                  </a:extLst>
                </a:gridCol>
                <a:gridCol w="1136681">
                  <a:extLst>
                    <a:ext uri="{9D8B030D-6E8A-4147-A177-3AD203B41FA5}">
                      <a16:colId xmlns:a16="http://schemas.microsoft.com/office/drawing/2014/main" val="2062954330"/>
                    </a:ext>
                  </a:extLst>
                </a:gridCol>
                <a:gridCol w="2070624">
                  <a:extLst>
                    <a:ext uri="{9D8B030D-6E8A-4147-A177-3AD203B41FA5}">
                      <a16:colId xmlns:a16="http://schemas.microsoft.com/office/drawing/2014/main" val="957306577"/>
                    </a:ext>
                  </a:extLst>
                </a:gridCol>
                <a:gridCol w="1558863">
                  <a:extLst>
                    <a:ext uri="{9D8B030D-6E8A-4147-A177-3AD203B41FA5}">
                      <a16:colId xmlns:a16="http://schemas.microsoft.com/office/drawing/2014/main" val="1600428357"/>
                    </a:ext>
                  </a:extLst>
                </a:gridCol>
                <a:gridCol w="1655805">
                  <a:extLst>
                    <a:ext uri="{9D8B030D-6E8A-4147-A177-3AD203B41FA5}">
                      <a16:colId xmlns:a16="http://schemas.microsoft.com/office/drawing/2014/main" val="380086673"/>
                    </a:ext>
                  </a:extLst>
                </a:gridCol>
              </a:tblGrid>
              <a:tr h="435320">
                <a:tc>
                  <a:txBody>
                    <a:bodyPr/>
                    <a:lstStyle/>
                    <a:p>
                      <a:pPr algn="l" rtl="0" fontAlgn="base"/>
                      <a:r>
                        <a:rPr lang="en-US" sz="1600" b="0" i="0">
                          <a:effectLst/>
                          <a:latin typeface="Calibri" panose="020F0502020204030204" pitchFamily="34" charset="0"/>
                        </a:rPr>
                        <a:t>Fitting Type </a:t>
                      </a:r>
                      <a:endParaRPr lang="en-US" sz="2800" b="0" i="0">
                        <a:effectLst/>
                      </a:endParaRPr>
                    </a:p>
                  </a:txBody>
                  <a:tcPr marL="52585" marR="52585" marT="26292" marB="2629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chemeClr val="bg1"/>
                      </a:solidFill>
                      <a:prstDash val="solid"/>
                      <a:round/>
                      <a:headEnd type="none" w="med" len="med"/>
                      <a:tailEnd type="none" w="med" len="med"/>
                    </a:lnL>
                    <a:lnR w="7620" cap="flat" cmpd="sng" algn="ctr">
                      <a:solidFill>
                        <a:srgbClr val="60705E"/>
                      </a:solidFill>
                      <a:prstDash val="solid"/>
                      <a:round/>
                      <a:headEnd type="none" w="med" len="med"/>
                      <a:tailEnd type="none" w="med" len="med"/>
                    </a:lnR>
                    <a:lnT w="7620" cap="flat" cmpd="sng" algn="ctr">
                      <a:solidFill>
                        <a:srgbClr val="60705E"/>
                      </a:solidFill>
                      <a:prstDash val="solid"/>
                      <a:round/>
                      <a:headEnd type="none" w="med" len="med"/>
                      <a:tailEnd type="none" w="med" len="med"/>
                    </a:lnT>
                    <a:lnB w="7620" cap="flat" cmpd="sng" algn="ctr">
                      <a:solidFill>
                        <a:srgbClr val="6070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Assembly Failures (/100) </a:t>
                      </a:r>
                      <a:endParaRPr lang="en-US" sz="2800" b="0" i="0">
                        <a:effectLst/>
                      </a:endParaRPr>
                    </a:p>
                  </a:txBody>
                  <a:tcPr marL="52585" marR="52585" marT="26292" marB="26292">
                    <a:lnL w="7620" cap="flat" cmpd="sng" algn="ctr">
                      <a:solidFill>
                        <a:srgbClr val="60705E"/>
                      </a:solidFill>
                      <a:prstDash val="solid"/>
                      <a:round/>
                      <a:headEnd type="none" w="med" len="med"/>
                      <a:tailEnd type="none" w="med" len="med"/>
                    </a:lnL>
                    <a:lnR w="7620" cap="flat" cmpd="sng" algn="ctr">
                      <a:solidFill>
                        <a:srgbClr val="60725E"/>
                      </a:solidFill>
                      <a:prstDash val="solid"/>
                      <a:round/>
                      <a:headEnd type="none" w="med" len="med"/>
                      <a:tailEnd type="none" w="med" len="med"/>
                    </a:lnR>
                    <a:lnT w="7620" cap="flat" cmpd="sng" algn="ctr">
                      <a:solidFill>
                        <a:srgbClr val="60725E"/>
                      </a:solidFill>
                      <a:prstDash val="solid"/>
                      <a:round/>
                      <a:headEnd type="none" w="med" len="med"/>
                      <a:tailEnd type="none" w="med" len="med"/>
                    </a:lnT>
                    <a:lnB w="7620" cap="flat" cmpd="sng" algn="ctr">
                      <a:solidFill>
                        <a:srgbClr val="6072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Leaks Found (/100) </a:t>
                      </a:r>
                      <a:endParaRPr lang="en-US" sz="2800" b="0" i="0">
                        <a:effectLst/>
                      </a:endParaRPr>
                    </a:p>
                  </a:txBody>
                  <a:tcPr marL="52585" marR="52585" marT="26292" marB="26292">
                    <a:lnL w="7620" cap="flat" cmpd="sng" algn="ctr">
                      <a:solidFill>
                        <a:srgbClr val="60725E"/>
                      </a:solidFill>
                      <a:prstDash val="solid"/>
                      <a:round/>
                      <a:headEnd type="none" w="med" len="med"/>
                      <a:tailEnd type="none" w="med" len="med"/>
                    </a:lnL>
                    <a:lnR w="7620" cap="flat" cmpd="sng" algn="ctr">
                      <a:solidFill>
                        <a:srgbClr val="E0815E"/>
                      </a:solidFill>
                      <a:prstDash val="solid"/>
                      <a:round/>
                      <a:headEnd type="none" w="med" len="med"/>
                      <a:tailEnd type="none" w="med" len="med"/>
                    </a:lnR>
                    <a:lnT w="7620" cap="flat" cmpd="sng" algn="ctr">
                      <a:solidFill>
                        <a:srgbClr val="E0815E"/>
                      </a:solidFill>
                      <a:prstDash val="solid"/>
                      <a:round/>
                      <a:headEnd type="none" w="med" len="med"/>
                      <a:tailEnd type="none" w="med" len="med"/>
                    </a:lnT>
                    <a:lnB w="7620" cap="flat" cmpd="sng" algn="ctr">
                      <a:solidFill>
                        <a:srgbClr val="E08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Pressure/ Temperature and Freeze/Thaw </a:t>
                      </a:r>
                      <a:endParaRPr lang="en-US" sz="2800" b="0" i="0">
                        <a:effectLst/>
                      </a:endParaRPr>
                    </a:p>
                  </a:txBody>
                  <a:tcPr marL="52585" marR="52585" marT="26292" marB="26292">
                    <a:lnL w="7620" cap="flat" cmpd="sng" algn="ctr">
                      <a:solidFill>
                        <a:srgbClr val="E0815E"/>
                      </a:solidFill>
                      <a:prstDash val="solid"/>
                      <a:round/>
                      <a:headEnd type="none" w="med" len="med"/>
                      <a:tailEnd type="none" w="med" len="med"/>
                    </a:lnL>
                    <a:lnR w="7620" cap="flat" cmpd="sng" algn="ctr">
                      <a:solidFill>
                        <a:srgbClr val="608E5E"/>
                      </a:solidFill>
                      <a:prstDash val="solid"/>
                      <a:round/>
                      <a:headEnd type="none" w="med" len="med"/>
                      <a:tailEnd type="none" w="med" len="med"/>
                    </a:lnR>
                    <a:lnT w="7620" cap="flat" cmpd="sng" algn="ctr">
                      <a:solidFill>
                        <a:srgbClr val="608E5E"/>
                      </a:solidFill>
                      <a:prstDash val="solid"/>
                      <a:round/>
                      <a:headEnd type="none" w="med" len="med"/>
                      <a:tailEnd type="none" w="med" len="med"/>
                    </a:lnT>
                    <a:lnB w="7620" cap="flat" cmpd="sng" algn="ctr">
                      <a:solidFill>
                        <a:srgbClr val="608E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Vibration </a:t>
                      </a:r>
                      <a:endParaRPr lang="en-US" sz="2800" b="0" i="0">
                        <a:effectLst/>
                      </a:endParaRPr>
                    </a:p>
                  </a:txBody>
                  <a:tcPr marL="52585" marR="52585" marT="26292" marB="26292">
                    <a:lnL w="7620" cap="flat" cmpd="sng" algn="ctr">
                      <a:solidFill>
                        <a:srgbClr val="608E5E"/>
                      </a:solidFill>
                      <a:prstDash val="solid"/>
                      <a:round/>
                      <a:headEnd type="none" w="med" len="med"/>
                      <a:tailEnd type="none" w="med" len="med"/>
                    </a:lnL>
                    <a:lnR w="7620" cap="flat" cmpd="sng" algn="ctr">
                      <a:solidFill>
                        <a:srgbClr val="60895E"/>
                      </a:solidFill>
                      <a:prstDash val="solid"/>
                      <a:round/>
                      <a:headEnd type="none" w="med" len="med"/>
                      <a:tailEnd type="none" w="med" len="med"/>
                    </a:lnR>
                    <a:lnT w="7620" cap="flat" cmpd="sng" algn="ctr">
                      <a:solidFill>
                        <a:srgbClr val="60895E"/>
                      </a:solidFill>
                      <a:prstDash val="solid"/>
                      <a:round/>
                      <a:headEnd type="none" w="med" len="med"/>
                      <a:tailEnd type="none" w="med" len="med"/>
                    </a:lnT>
                    <a:lnB w="7620" cap="flat" cmpd="sng" algn="ctr">
                      <a:solidFill>
                        <a:srgbClr val="6089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Observed leak rate g/</a:t>
                      </a:r>
                      <a:r>
                        <a:rPr lang="en-US" sz="1600" b="0" i="0" err="1">
                          <a:effectLst/>
                          <a:latin typeface="Calibri" panose="020F0502020204030204" pitchFamily="34" charset="0"/>
                        </a:rPr>
                        <a:t>yr</a:t>
                      </a:r>
                      <a:r>
                        <a:rPr lang="en-US" sz="1600" b="0" i="0">
                          <a:effectLst/>
                          <a:latin typeface="Calibri" panose="020F0502020204030204" pitchFamily="34" charset="0"/>
                        </a:rPr>
                        <a:t> * </a:t>
                      </a:r>
                      <a:endParaRPr lang="en-US" sz="2800" b="0" i="0">
                        <a:effectLst/>
                      </a:endParaRPr>
                    </a:p>
                  </a:txBody>
                  <a:tcPr marL="52585" marR="52585" marT="26292" marB="26292">
                    <a:lnL w="7620" cap="flat" cmpd="sng" algn="ctr">
                      <a:solidFill>
                        <a:srgbClr val="60895E"/>
                      </a:solidFill>
                      <a:prstDash val="solid"/>
                      <a:round/>
                      <a:headEnd type="none" w="med" len="med"/>
                      <a:tailEnd type="none" w="med" len="med"/>
                    </a:lnL>
                    <a:lnR w="7620" cap="flat" cmpd="sng" algn="ctr">
                      <a:solidFill>
                        <a:srgbClr val="C09A5E"/>
                      </a:solidFill>
                      <a:prstDash val="solid"/>
                      <a:round/>
                      <a:headEnd type="none" w="med" len="med"/>
                      <a:tailEnd type="none" w="med" len="med"/>
                    </a:lnR>
                    <a:lnT w="7620" cap="flat" cmpd="sng" algn="ctr">
                      <a:solidFill>
                        <a:srgbClr val="C09A5E"/>
                      </a:solidFill>
                      <a:prstDash val="solid"/>
                      <a:round/>
                      <a:headEnd type="none" w="med" len="med"/>
                      <a:tailEnd type="none" w="med" len="med"/>
                    </a:lnT>
                    <a:lnB w="7620" cap="flat" cmpd="sng" algn="ctr">
                      <a:solidFill>
                        <a:srgbClr val="C09A5E"/>
                      </a:solidFill>
                      <a:prstDash val="solid"/>
                      <a:round/>
                      <a:headEnd type="none" w="med" len="med"/>
                      <a:tailEnd type="none" w="med" len="med"/>
                    </a:lnB>
                  </a:tcPr>
                </a:tc>
                <a:extLst>
                  <a:ext uri="{0D108BD9-81ED-4DB2-BD59-A6C34878D82A}">
                    <a16:rowId xmlns:a16="http://schemas.microsoft.com/office/drawing/2014/main" val="111112802"/>
                  </a:ext>
                </a:extLst>
              </a:tr>
              <a:tr h="169291">
                <a:tc>
                  <a:txBody>
                    <a:bodyPr/>
                    <a:lstStyle/>
                    <a:p>
                      <a:pPr algn="l" rtl="0" fontAlgn="base"/>
                      <a:r>
                        <a:rPr lang="en-US" sz="1600" b="0" i="0">
                          <a:effectLst/>
                          <a:latin typeface="Calibri" panose="020F0502020204030204" pitchFamily="34" charset="0"/>
                        </a:rPr>
                        <a:t>Press Fitting </a:t>
                      </a:r>
                      <a:endParaRPr lang="en-US" sz="2800" b="0" i="0">
                        <a:effectLst/>
                      </a:endParaRPr>
                    </a:p>
                  </a:txBody>
                  <a:tcPr marL="52585" marR="52585" marT="26292" marB="26292">
                    <a:lnL w="7620" cap="flat" cmpd="sng" algn="ctr">
                      <a:solidFill>
                        <a:srgbClr val="40A55E"/>
                      </a:solidFill>
                      <a:prstDash val="solid"/>
                      <a:round/>
                      <a:headEnd type="none" w="med" len="med"/>
                      <a:tailEnd type="none" w="med" len="med"/>
                    </a:lnL>
                    <a:lnR w="7620" cap="flat" cmpd="sng" algn="ctr">
                      <a:solidFill>
                        <a:srgbClr val="40A55E"/>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rgbClr val="40A5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Fastest </a:t>
                      </a:r>
                      <a:endParaRPr lang="en-US" sz="2800" b="0" i="0">
                        <a:effectLst/>
                      </a:endParaRPr>
                    </a:p>
                  </a:txBody>
                  <a:tcPr marL="52585" marR="52585" marT="26292" marB="26292">
                    <a:lnL w="7620" cap="flat" cmpd="sng" algn="ctr">
                      <a:solidFill>
                        <a:srgbClr val="40A55E"/>
                      </a:solidFill>
                      <a:prstDash val="solid"/>
                      <a:round/>
                      <a:headEnd type="none" w="med" len="med"/>
                      <a:tailEnd type="none" w="med" len="med"/>
                    </a:lnL>
                    <a:lnR w="7620" cap="flat" cmpd="sng" algn="ctr">
                      <a:solidFill>
                        <a:srgbClr val="409F5E"/>
                      </a:solidFill>
                      <a:prstDash val="solid"/>
                      <a:round/>
                      <a:headEnd type="none" w="med" len="med"/>
                      <a:tailEnd type="none" w="med" len="med"/>
                    </a:lnR>
                    <a:lnT w="7620" cap="flat" cmpd="sng" algn="ctr">
                      <a:solidFill>
                        <a:srgbClr val="60705E"/>
                      </a:solidFill>
                      <a:prstDash val="solid"/>
                      <a:round/>
                      <a:headEnd type="none" w="med" len="med"/>
                      <a:tailEnd type="none" w="med" len="med"/>
                    </a:lnT>
                    <a:lnB w="7620" cap="flat" cmpd="sng" algn="ctr">
                      <a:solidFill>
                        <a:srgbClr val="409F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1 </a:t>
                      </a:r>
                      <a:endParaRPr lang="en-US" sz="2800" b="0" i="0">
                        <a:effectLst/>
                      </a:endParaRPr>
                    </a:p>
                  </a:txBody>
                  <a:tcPr marL="52585" marR="52585" marT="26292" marB="26292">
                    <a:lnL w="7620" cap="flat" cmpd="sng" algn="ctr">
                      <a:solidFill>
                        <a:srgbClr val="409F5E"/>
                      </a:solidFill>
                      <a:prstDash val="solid"/>
                      <a:round/>
                      <a:headEnd type="none" w="med" len="med"/>
                      <a:tailEnd type="none" w="med" len="med"/>
                    </a:lnL>
                    <a:lnR w="7620" cap="flat" cmpd="sng" algn="ctr">
                      <a:solidFill>
                        <a:srgbClr val="C0A85E"/>
                      </a:solidFill>
                      <a:prstDash val="solid"/>
                      <a:round/>
                      <a:headEnd type="none" w="med" len="med"/>
                      <a:tailEnd type="none" w="med" len="med"/>
                    </a:lnR>
                    <a:lnT w="7620" cap="flat" cmpd="sng" algn="ctr">
                      <a:solidFill>
                        <a:srgbClr val="60725E"/>
                      </a:solidFill>
                      <a:prstDash val="solid"/>
                      <a:round/>
                      <a:headEnd type="none" w="med" len="med"/>
                      <a:tailEnd type="none" w="med" len="med"/>
                    </a:lnT>
                    <a:lnB w="7620" cap="flat" cmpd="sng" algn="ctr">
                      <a:solidFill>
                        <a:srgbClr val="C0A8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C0A85E"/>
                      </a:solidFill>
                      <a:prstDash val="solid"/>
                      <a:round/>
                      <a:headEnd type="none" w="med" len="med"/>
                      <a:tailEnd type="none" w="med" len="med"/>
                    </a:lnL>
                    <a:lnR w="7620" cap="flat" cmpd="sng" algn="ctr">
                      <a:solidFill>
                        <a:srgbClr val="60AC5E"/>
                      </a:solidFill>
                      <a:prstDash val="solid"/>
                      <a:round/>
                      <a:headEnd type="none" w="med" len="med"/>
                      <a:tailEnd type="none" w="med" len="med"/>
                    </a:lnR>
                    <a:lnT w="7620" cap="flat" cmpd="sng" algn="ctr">
                      <a:solidFill>
                        <a:srgbClr val="E0815E"/>
                      </a:solidFill>
                      <a:prstDash val="solid"/>
                      <a:round/>
                      <a:headEnd type="none" w="med" len="med"/>
                      <a:tailEnd type="none" w="med" len="med"/>
                    </a:lnT>
                    <a:lnB w="7620" cap="flat" cmpd="sng" algn="ctr">
                      <a:solidFill>
                        <a:srgbClr val="60AC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0/100 </a:t>
                      </a:r>
                      <a:endParaRPr lang="en-US" sz="2800" b="0" i="0">
                        <a:effectLst/>
                      </a:endParaRPr>
                    </a:p>
                  </a:txBody>
                  <a:tcPr marL="52585" marR="52585" marT="26292" marB="26292">
                    <a:lnL w="7620" cap="flat" cmpd="sng" algn="ctr">
                      <a:solidFill>
                        <a:srgbClr val="60AC5E"/>
                      </a:solidFill>
                      <a:prstDash val="solid"/>
                      <a:round/>
                      <a:headEnd type="none" w="med" len="med"/>
                      <a:tailEnd type="none" w="med" len="med"/>
                    </a:lnL>
                    <a:lnR w="7620" cap="flat" cmpd="sng" algn="ctr">
                      <a:solidFill>
                        <a:srgbClr val="80B05E"/>
                      </a:solidFill>
                      <a:prstDash val="solid"/>
                      <a:round/>
                      <a:headEnd type="none" w="med" len="med"/>
                      <a:tailEnd type="none" w="med" len="med"/>
                    </a:lnR>
                    <a:lnT w="7620" cap="flat" cmpd="sng" algn="ctr">
                      <a:solidFill>
                        <a:srgbClr val="608E5E"/>
                      </a:solidFill>
                      <a:prstDash val="solid"/>
                      <a:round/>
                      <a:headEnd type="none" w="med" len="med"/>
                      <a:tailEnd type="none" w="med" len="med"/>
                    </a:lnT>
                    <a:lnB w="7620" cap="flat" cmpd="sng" algn="ctr">
                      <a:solidFill>
                        <a:srgbClr val="80B0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80B05E"/>
                      </a:solidFill>
                      <a:prstDash val="solid"/>
                      <a:round/>
                      <a:headEnd type="none" w="med" len="med"/>
                      <a:tailEnd type="none" w="med" len="med"/>
                    </a:lnL>
                    <a:lnR w="7620" cap="flat" cmpd="sng" algn="ctr">
                      <a:solidFill>
                        <a:srgbClr val="00B15E"/>
                      </a:solidFill>
                      <a:prstDash val="solid"/>
                      <a:round/>
                      <a:headEnd type="none" w="med" len="med"/>
                      <a:tailEnd type="none" w="med" len="med"/>
                    </a:lnR>
                    <a:lnT w="7620" cap="flat" cmpd="sng" algn="ctr">
                      <a:solidFill>
                        <a:srgbClr val="60895E"/>
                      </a:solidFill>
                      <a:prstDash val="solid"/>
                      <a:round/>
                      <a:headEnd type="none" w="med" len="med"/>
                      <a:tailEnd type="none" w="med" len="med"/>
                    </a:lnT>
                    <a:lnB w="7620" cap="flat" cmpd="sng" algn="ctr">
                      <a:solidFill>
                        <a:srgbClr val="00B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1 g/</a:t>
                      </a:r>
                      <a:r>
                        <a:rPr lang="en-US" sz="1600" b="0" i="0" err="1">
                          <a:effectLst/>
                          <a:latin typeface="Calibri" panose="020F0502020204030204" pitchFamily="34" charset="0"/>
                        </a:rPr>
                        <a:t>yr</a:t>
                      </a:r>
                      <a:r>
                        <a:rPr lang="en-US" sz="1600" b="0" i="0">
                          <a:effectLst/>
                          <a:latin typeface="Calibri" panose="020F0502020204030204" pitchFamily="34" charset="0"/>
                        </a:rPr>
                        <a:t> </a:t>
                      </a:r>
                      <a:endParaRPr lang="en-US" sz="2800" b="0" i="0">
                        <a:effectLst/>
                      </a:endParaRPr>
                    </a:p>
                  </a:txBody>
                  <a:tcPr marL="52585" marR="52585" marT="26292" marB="26292">
                    <a:lnL w="7620" cap="flat" cmpd="sng" algn="ctr">
                      <a:solidFill>
                        <a:srgbClr val="00B15E"/>
                      </a:solidFill>
                      <a:prstDash val="solid"/>
                      <a:round/>
                      <a:headEnd type="none" w="med" len="med"/>
                      <a:tailEnd type="none" w="med" len="med"/>
                    </a:lnL>
                    <a:lnR w="7620" cap="flat" cmpd="sng" algn="ctr">
                      <a:solidFill>
                        <a:srgbClr val="60B85E"/>
                      </a:solidFill>
                      <a:prstDash val="solid"/>
                      <a:round/>
                      <a:headEnd type="none" w="med" len="med"/>
                      <a:tailEnd type="none" w="med" len="med"/>
                    </a:lnR>
                    <a:lnT w="7620" cap="flat" cmpd="sng" algn="ctr">
                      <a:solidFill>
                        <a:srgbClr val="C09A5E"/>
                      </a:solidFill>
                      <a:prstDash val="solid"/>
                      <a:round/>
                      <a:headEnd type="none" w="med" len="med"/>
                      <a:tailEnd type="none" w="med" len="med"/>
                    </a:lnT>
                    <a:lnB w="7620" cap="flat" cmpd="sng" algn="ctr">
                      <a:solidFill>
                        <a:srgbClr val="60B85E"/>
                      </a:solidFill>
                      <a:prstDash val="solid"/>
                      <a:round/>
                      <a:headEnd type="none" w="med" len="med"/>
                      <a:tailEnd type="none" w="med" len="med"/>
                    </a:lnB>
                  </a:tcPr>
                </a:tc>
                <a:extLst>
                  <a:ext uri="{0D108BD9-81ED-4DB2-BD59-A6C34878D82A}">
                    <a16:rowId xmlns:a16="http://schemas.microsoft.com/office/drawing/2014/main" val="3048485583"/>
                  </a:ext>
                </a:extLst>
              </a:tr>
              <a:tr h="834363">
                <a:tc>
                  <a:txBody>
                    <a:bodyPr/>
                    <a:lstStyle/>
                    <a:p>
                      <a:pPr algn="l" rtl="0" fontAlgn="base"/>
                      <a:r>
                        <a:rPr lang="en-US" sz="1600" b="0" i="0">
                          <a:effectLst/>
                          <a:latin typeface="Calibri" panose="020F0502020204030204" pitchFamily="34" charset="0"/>
                        </a:rPr>
                        <a:t>Compression Fitting </a:t>
                      </a:r>
                      <a:endParaRPr lang="en-US" sz="2800" b="0" i="0">
                        <a:effectLst/>
                      </a:endParaRPr>
                    </a:p>
                  </a:txBody>
                  <a:tcPr marL="52585" marR="52585" marT="26292" marB="26292">
                    <a:lnL w="7620" cap="flat" cmpd="sng" algn="ctr">
                      <a:solidFill>
                        <a:srgbClr val="A0B85E"/>
                      </a:solidFill>
                      <a:prstDash val="solid"/>
                      <a:round/>
                      <a:headEnd type="none" w="med" len="med"/>
                      <a:tailEnd type="none" w="med" len="med"/>
                    </a:lnL>
                    <a:lnR w="7620" cap="flat" cmpd="sng" algn="ctr">
                      <a:solidFill>
                        <a:srgbClr val="A0B85E"/>
                      </a:solidFill>
                      <a:prstDash val="solid"/>
                      <a:round/>
                      <a:headEnd type="none" w="med" len="med"/>
                      <a:tailEnd type="none" w="med" len="med"/>
                    </a:lnR>
                    <a:lnT w="7620" cap="flat" cmpd="sng" algn="ctr">
                      <a:solidFill>
                        <a:srgbClr val="40A55E"/>
                      </a:solidFill>
                      <a:prstDash val="solid"/>
                      <a:round/>
                      <a:headEnd type="none" w="med" len="med"/>
                      <a:tailEnd type="none" w="med" len="med"/>
                    </a:lnT>
                    <a:lnB w="7620" cap="flat" cmpd="sng" algn="ctr">
                      <a:solidFill>
                        <a:srgbClr val="A0B8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Second  </a:t>
                      </a:r>
                      <a:endParaRPr lang="en-US" sz="2800" b="0" i="0">
                        <a:effectLst/>
                      </a:endParaRPr>
                    </a:p>
                  </a:txBody>
                  <a:tcPr marL="52585" marR="52585" marT="26292" marB="26292">
                    <a:lnL w="7620" cap="flat" cmpd="sng" algn="ctr">
                      <a:solidFill>
                        <a:srgbClr val="A0B85E"/>
                      </a:solidFill>
                      <a:prstDash val="solid"/>
                      <a:round/>
                      <a:headEnd type="none" w="med" len="med"/>
                      <a:tailEnd type="none" w="med" len="med"/>
                    </a:lnL>
                    <a:lnR w="7620" cap="flat" cmpd="sng" algn="ctr">
                      <a:solidFill>
                        <a:srgbClr val="00C15E"/>
                      </a:solidFill>
                      <a:prstDash val="solid"/>
                      <a:round/>
                      <a:headEnd type="none" w="med" len="med"/>
                      <a:tailEnd type="none" w="med" len="med"/>
                    </a:lnR>
                    <a:lnT w="7620" cap="flat" cmpd="sng" algn="ctr">
                      <a:solidFill>
                        <a:srgbClr val="409F5E"/>
                      </a:solidFill>
                      <a:prstDash val="solid"/>
                      <a:round/>
                      <a:headEnd type="none" w="med" len="med"/>
                      <a:tailEnd type="none" w="med" len="med"/>
                    </a:lnT>
                    <a:lnB w="7620" cap="flat" cmpd="sng" algn="ctr">
                      <a:solidFill>
                        <a:srgbClr val="00C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8 </a:t>
                      </a:r>
                      <a:endParaRPr lang="en-US" sz="2800" b="0" i="0">
                        <a:effectLst/>
                      </a:endParaRPr>
                    </a:p>
                  </a:txBody>
                  <a:tcPr marL="52585" marR="52585" marT="26292" marB="26292">
                    <a:lnL w="7620" cap="flat" cmpd="sng" algn="ctr">
                      <a:solidFill>
                        <a:srgbClr val="00C15E"/>
                      </a:solidFill>
                      <a:prstDash val="solid"/>
                      <a:round/>
                      <a:headEnd type="none" w="med" len="med"/>
                      <a:tailEnd type="none" w="med" len="med"/>
                    </a:lnL>
                    <a:lnR w="7620" cap="flat" cmpd="sng" algn="ctr">
                      <a:solidFill>
                        <a:srgbClr val="40C55E"/>
                      </a:solidFill>
                      <a:prstDash val="solid"/>
                      <a:round/>
                      <a:headEnd type="none" w="med" len="med"/>
                      <a:tailEnd type="none" w="med" len="med"/>
                    </a:lnR>
                    <a:lnT w="7620" cap="flat" cmpd="sng" algn="ctr">
                      <a:solidFill>
                        <a:srgbClr val="C0A85E"/>
                      </a:solidFill>
                      <a:prstDash val="solid"/>
                      <a:round/>
                      <a:headEnd type="none" w="med" len="med"/>
                      <a:tailEnd type="none" w="med" len="med"/>
                    </a:lnT>
                    <a:lnB w="7620" cap="flat" cmpd="sng" algn="ctr">
                      <a:solidFill>
                        <a:srgbClr val="40C5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33 </a:t>
                      </a:r>
                      <a:endParaRPr lang="en-US" sz="2800" b="0" i="0">
                        <a:effectLst/>
                      </a:endParaRPr>
                    </a:p>
                  </a:txBody>
                  <a:tcPr marL="52585" marR="52585" marT="26292" marB="26292">
                    <a:lnL w="7620" cap="flat" cmpd="sng" algn="ctr">
                      <a:solidFill>
                        <a:srgbClr val="40C55E"/>
                      </a:solidFill>
                      <a:prstDash val="solid"/>
                      <a:round/>
                      <a:headEnd type="none" w="med" len="med"/>
                      <a:tailEnd type="none" w="med" len="med"/>
                    </a:lnL>
                    <a:lnR w="7620" cap="flat" cmpd="sng" algn="ctr">
                      <a:solidFill>
                        <a:srgbClr val="60C15E"/>
                      </a:solidFill>
                      <a:prstDash val="solid"/>
                      <a:round/>
                      <a:headEnd type="none" w="med" len="med"/>
                      <a:tailEnd type="none" w="med" len="med"/>
                    </a:lnR>
                    <a:lnT w="7620" cap="flat" cmpd="sng" algn="ctr">
                      <a:solidFill>
                        <a:srgbClr val="60AC5E"/>
                      </a:solidFill>
                      <a:prstDash val="solid"/>
                      <a:round/>
                      <a:headEnd type="none" w="med" len="med"/>
                      <a:tailEnd type="none" w="med" len="med"/>
                    </a:lnT>
                    <a:lnB w="7620" cap="flat" cmpd="sng" algn="ctr">
                      <a:solidFill>
                        <a:srgbClr val="60C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5-10% (could be re-tightened) </a:t>
                      </a:r>
                      <a:endParaRPr lang="en-US" sz="2800" b="0" i="0">
                        <a:effectLst/>
                      </a:endParaRPr>
                    </a:p>
                  </a:txBody>
                  <a:tcPr marL="52585" marR="52585" marT="26292" marB="26292">
                    <a:lnL w="7620" cap="flat" cmpd="sng" algn="ctr">
                      <a:solidFill>
                        <a:srgbClr val="60C15E"/>
                      </a:solidFill>
                      <a:prstDash val="solid"/>
                      <a:round/>
                      <a:headEnd type="none" w="med" len="med"/>
                      <a:tailEnd type="none" w="med" len="med"/>
                    </a:lnL>
                    <a:lnR w="7620" cap="flat" cmpd="sng" algn="ctr">
                      <a:solidFill>
                        <a:srgbClr val="80CA5E"/>
                      </a:solidFill>
                      <a:prstDash val="solid"/>
                      <a:round/>
                      <a:headEnd type="none" w="med" len="med"/>
                      <a:tailEnd type="none" w="med" len="med"/>
                    </a:lnR>
                    <a:lnT w="7620" cap="flat" cmpd="sng" algn="ctr">
                      <a:solidFill>
                        <a:srgbClr val="80B05E"/>
                      </a:solidFill>
                      <a:prstDash val="solid"/>
                      <a:round/>
                      <a:headEnd type="none" w="med" len="med"/>
                      <a:tailEnd type="none" w="med" len="med"/>
                    </a:lnT>
                    <a:lnB w="7620" cap="flat" cmpd="sng" algn="ctr">
                      <a:solidFill>
                        <a:srgbClr val="80CA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80CA5E"/>
                      </a:solidFill>
                      <a:prstDash val="solid"/>
                      <a:round/>
                      <a:headEnd type="none" w="med" len="med"/>
                      <a:tailEnd type="none" w="med" len="med"/>
                    </a:lnL>
                    <a:lnR w="7620" cap="flat" cmpd="sng" algn="ctr">
                      <a:solidFill>
                        <a:srgbClr val="00D55E"/>
                      </a:solidFill>
                      <a:prstDash val="solid"/>
                      <a:round/>
                      <a:headEnd type="none" w="med" len="med"/>
                      <a:tailEnd type="none" w="med" len="med"/>
                    </a:lnR>
                    <a:lnT w="7620" cap="flat" cmpd="sng" algn="ctr">
                      <a:solidFill>
                        <a:srgbClr val="00B15E"/>
                      </a:solidFill>
                      <a:prstDash val="solid"/>
                      <a:round/>
                      <a:headEnd type="none" w="med" len="med"/>
                      <a:tailEnd type="none" w="med" len="med"/>
                    </a:lnT>
                    <a:lnB w="7620" cap="flat" cmpd="sng" algn="ctr">
                      <a:solidFill>
                        <a:srgbClr val="00D5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0.4 g/ yr (near zero leak rate observed for many fittings) </a:t>
                      </a:r>
                      <a:endParaRPr lang="en-US" sz="2800" b="0" i="0">
                        <a:effectLst/>
                      </a:endParaRPr>
                    </a:p>
                  </a:txBody>
                  <a:tcPr marL="52585" marR="52585" marT="26292" marB="26292">
                    <a:lnL w="7620" cap="flat" cmpd="sng" algn="ctr">
                      <a:solidFill>
                        <a:srgbClr val="00D55E"/>
                      </a:solidFill>
                      <a:prstDash val="solid"/>
                      <a:round/>
                      <a:headEnd type="none" w="med" len="med"/>
                      <a:tailEnd type="none" w="med" len="med"/>
                    </a:lnL>
                    <a:lnR w="7620" cap="flat" cmpd="sng" algn="ctr">
                      <a:solidFill>
                        <a:srgbClr val="60D05E"/>
                      </a:solidFill>
                      <a:prstDash val="solid"/>
                      <a:round/>
                      <a:headEnd type="none" w="med" len="med"/>
                      <a:tailEnd type="none" w="med" len="med"/>
                    </a:lnR>
                    <a:lnT w="7620" cap="flat" cmpd="sng" algn="ctr">
                      <a:solidFill>
                        <a:srgbClr val="60B85E"/>
                      </a:solidFill>
                      <a:prstDash val="solid"/>
                      <a:round/>
                      <a:headEnd type="none" w="med" len="med"/>
                      <a:tailEnd type="none" w="med" len="med"/>
                    </a:lnT>
                    <a:lnB w="7620" cap="flat" cmpd="sng" algn="ctr">
                      <a:solidFill>
                        <a:srgbClr val="60D05E"/>
                      </a:solidFill>
                      <a:prstDash val="solid"/>
                      <a:round/>
                      <a:headEnd type="none" w="med" len="med"/>
                      <a:tailEnd type="none" w="med" len="med"/>
                    </a:lnB>
                  </a:tcPr>
                </a:tc>
                <a:extLst>
                  <a:ext uri="{0D108BD9-81ED-4DB2-BD59-A6C34878D82A}">
                    <a16:rowId xmlns:a16="http://schemas.microsoft.com/office/drawing/2014/main" val="1902053312"/>
                  </a:ext>
                </a:extLst>
              </a:tr>
              <a:tr h="834363">
                <a:tc>
                  <a:txBody>
                    <a:bodyPr/>
                    <a:lstStyle/>
                    <a:p>
                      <a:pPr algn="l" rtl="0" fontAlgn="base"/>
                      <a:r>
                        <a:rPr lang="en-US" sz="1600" b="0" i="0">
                          <a:effectLst/>
                          <a:latin typeface="Calibri" panose="020F0502020204030204" pitchFamily="34" charset="0"/>
                        </a:rPr>
                        <a:t>Flare Fittings </a:t>
                      </a:r>
                      <a:endParaRPr lang="en-US" sz="2800" b="0" i="0">
                        <a:effectLst/>
                      </a:endParaRPr>
                    </a:p>
                  </a:txBody>
                  <a:tcPr marL="52585" marR="52585" marT="26292" marB="26292">
                    <a:lnL w="7620" cap="flat" cmpd="sng" algn="ctr">
                      <a:solidFill>
                        <a:srgbClr val="E0DB5D"/>
                      </a:solidFill>
                      <a:prstDash val="solid"/>
                      <a:round/>
                      <a:headEnd type="none" w="med" len="med"/>
                      <a:tailEnd type="none" w="med" len="med"/>
                    </a:lnL>
                    <a:lnR w="7620" cap="flat" cmpd="sng" algn="ctr">
                      <a:solidFill>
                        <a:srgbClr val="E0DB5D"/>
                      </a:solidFill>
                      <a:prstDash val="solid"/>
                      <a:round/>
                      <a:headEnd type="none" w="med" len="med"/>
                      <a:tailEnd type="none" w="med" len="med"/>
                    </a:lnR>
                    <a:lnT w="7620" cap="flat" cmpd="sng" algn="ctr">
                      <a:solidFill>
                        <a:srgbClr val="A0B85E"/>
                      </a:solidFill>
                      <a:prstDash val="solid"/>
                      <a:round/>
                      <a:headEnd type="none" w="med" len="med"/>
                      <a:tailEnd type="none" w="med" len="med"/>
                    </a:lnT>
                    <a:lnB w="7620" cap="flat" cmpd="sng" algn="ctr">
                      <a:solidFill>
                        <a:srgbClr val="E0DB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Third </a:t>
                      </a:r>
                      <a:endParaRPr lang="en-US" sz="2800" b="0" i="0">
                        <a:effectLst/>
                      </a:endParaRPr>
                    </a:p>
                  </a:txBody>
                  <a:tcPr marL="52585" marR="52585" marT="26292" marB="26292">
                    <a:lnL w="7620" cap="flat" cmpd="sng" algn="ctr">
                      <a:solidFill>
                        <a:srgbClr val="E0DB5D"/>
                      </a:solidFill>
                      <a:prstDash val="solid"/>
                      <a:round/>
                      <a:headEnd type="none" w="med" len="med"/>
                      <a:tailEnd type="none" w="med" len="med"/>
                    </a:lnL>
                    <a:lnR w="7620" cap="flat" cmpd="sng" algn="ctr">
                      <a:solidFill>
                        <a:srgbClr val="80EE5D"/>
                      </a:solidFill>
                      <a:prstDash val="solid"/>
                      <a:round/>
                      <a:headEnd type="none" w="med" len="med"/>
                      <a:tailEnd type="none" w="med" len="med"/>
                    </a:lnR>
                    <a:lnT w="7620" cap="flat" cmpd="sng" algn="ctr">
                      <a:solidFill>
                        <a:srgbClr val="00C15E"/>
                      </a:solidFill>
                      <a:prstDash val="solid"/>
                      <a:round/>
                      <a:headEnd type="none" w="med" len="med"/>
                      <a:tailEnd type="none" w="med" len="med"/>
                    </a:lnT>
                    <a:lnB w="7620" cap="flat" cmpd="sng" algn="ctr">
                      <a:solidFill>
                        <a:srgbClr val="80EE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5 </a:t>
                      </a:r>
                      <a:endParaRPr lang="en-US" sz="2800" b="0" i="0">
                        <a:effectLst/>
                      </a:endParaRPr>
                    </a:p>
                  </a:txBody>
                  <a:tcPr marL="52585" marR="52585" marT="26292" marB="26292">
                    <a:lnL w="7620" cap="flat" cmpd="sng" algn="ctr">
                      <a:solidFill>
                        <a:srgbClr val="80EE5D"/>
                      </a:solidFill>
                      <a:prstDash val="solid"/>
                      <a:round/>
                      <a:headEnd type="none" w="med" len="med"/>
                      <a:tailEnd type="none" w="med" len="med"/>
                    </a:lnL>
                    <a:lnR w="7620" cap="flat" cmpd="sng" algn="ctr">
                      <a:solidFill>
                        <a:srgbClr val="00E75D"/>
                      </a:solidFill>
                      <a:prstDash val="solid"/>
                      <a:round/>
                      <a:headEnd type="none" w="med" len="med"/>
                      <a:tailEnd type="none" w="med" len="med"/>
                    </a:lnR>
                    <a:lnT w="7620" cap="flat" cmpd="sng" algn="ctr">
                      <a:solidFill>
                        <a:srgbClr val="40C55E"/>
                      </a:solidFill>
                      <a:prstDash val="solid"/>
                      <a:round/>
                      <a:headEnd type="none" w="med" len="med"/>
                      <a:tailEnd type="none" w="med" len="med"/>
                    </a:lnT>
                    <a:lnB w="7620" cap="flat" cmpd="sng" algn="ctr">
                      <a:solidFill>
                        <a:srgbClr val="00E7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56 </a:t>
                      </a:r>
                      <a:endParaRPr lang="en-US" sz="2800" b="0" i="0">
                        <a:effectLst/>
                      </a:endParaRPr>
                    </a:p>
                  </a:txBody>
                  <a:tcPr marL="52585" marR="52585" marT="26292" marB="26292">
                    <a:lnL w="7620" cap="flat" cmpd="sng" algn="ctr">
                      <a:solidFill>
                        <a:srgbClr val="00E75D"/>
                      </a:solidFill>
                      <a:prstDash val="solid"/>
                      <a:round/>
                      <a:headEnd type="none" w="med" len="med"/>
                      <a:tailEnd type="none" w="med" len="med"/>
                    </a:lnL>
                    <a:lnR w="7620" cap="flat" cmpd="sng" algn="ctr">
                      <a:solidFill>
                        <a:srgbClr val="E0F65D"/>
                      </a:solidFill>
                      <a:prstDash val="solid"/>
                      <a:round/>
                      <a:headEnd type="none" w="med" len="med"/>
                      <a:tailEnd type="none" w="med" len="med"/>
                    </a:lnR>
                    <a:lnT w="7620" cap="flat" cmpd="sng" algn="ctr">
                      <a:solidFill>
                        <a:srgbClr val="60C15E"/>
                      </a:solidFill>
                      <a:prstDash val="solid"/>
                      <a:round/>
                      <a:headEnd type="none" w="med" len="med"/>
                      <a:tailEnd type="none" w="med" len="med"/>
                    </a:lnT>
                    <a:lnB w="7620" cap="flat" cmpd="sng" algn="ctr">
                      <a:solidFill>
                        <a:srgbClr val="E0F6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E0F65D"/>
                      </a:solidFill>
                      <a:prstDash val="solid"/>
                      <a:round/>
                      <a:headEnd type="none" w="med" len="med"/>
                      <a:tailEnd type="none" w="med" len="med"/>
                    </a:lnL>
                    <a:lnR w="7620" cap="flat" cmpd="sng" algn="ctr">
                      <a:solidFill>
                        <a:srgbClr val="60F25D"/>
                      </a:solidFill>
                      <a:prstDash val="solid"/>
                      <a:round/>
                      <a:headEnd type="none" w="med" len="med"/>
                      <a:tailEnd type="none" w="med" len="med"/>
                    </a:lnR>
                    <a:lnT w="7620" cap="flat" cmpd="sng" algn="ctr">
                      <a:solidFill>
                        <a:srgbClr val="80CA5E"/>
                      </a:solidFill>
                      <a:prstDash val="solid"/>
                      <a:round/>
                      <a:headEnd type="none" w="med" len="med"/>
                      <a:tailEnd type="none" w="med" len="med"/>
                    </a:lnT>
                    <a:lnB w="7620" cap="flat" cmpd="sng" algn="ctr">
                      <a:solidFill>
                        <a:srgbClr val="60F2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Large flare fittings failed 50%  </a:t>
                      </a:r>
                      <a:endParaRPr lang="en-US" sz="2800" b="0" i="0">
                        <a:effectLst/>
                      </a:endParaRPr>
                    </a:p>
                  </a:txBody>
                  <a:tcPr marL="52585" marR="52585" marT="26292" marB="26292">
                    <a:lnL w="7620" cap="flat" cmpd="sng" algn="ctr">
                      <a:solidFill>
                        <a:srgbClr val="60F25D"/>
                      </a:solidFill>
                      <a:prstDash val="solid"/>
                      <a:round/>
                      <a:headEnd type="none" w="med" len="med"/>
                      <a:tailEnd type="none" w="med" len="med"/>
                    </a:lnL>
                    <a:lnR w="7620" cap="flat" cmpd="sng" algn="ctr">
                      <a:solidFill>
                        <a:srgbClr val="00005E"/>
                      </a:solidFill>
                      <a:prstDash val="solid"/>
                      <a:round/>
                      <a:headEnd type="none" w="med" len="med"/>
                      <a:tailEnd type="none" w="med" len="med"/>
                    </a:lnR>
                    <a:lnT w="7620" cap="flat" cmpd="sng" algn="ctr">
                      <a:solidFill>
                        <a:srgbClr val="00D55E"/>
                      </a:solidFill>
                      <a:prstDash val="solid"/>
                      <a:round/>
                      <a:headEnd type="none" w="med" len="med"/>
                      <a:tailEnd type="none" w="med" len="med"/>
                    </a:lnT>
                    <a:lnB w="7620" cap="flat" cmpd="sng" algn="ctr">
                      <a:solidFill>
                        <a:srgbClr val="0000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0.2 g/ </a:t>
                      </a:r>
                      <a:r>
                        <a:rPr lang="en-US" sz="1600" b="0" i="0" err="1">
                          <a:effectLst/>
                          <a:latin typeface="Calibri" panose="020F0502020204030204" pitchFamily="34" charset="0"/>
                        </a:rPr>
                        <a:t>yr</a:t>
                      </a:r>
                      <a:r>
                        <a:rPr lang="en-US" sz="1600" b="0" i="0">
                          <a:effectLst/>
                          <a:latin typeface="Calibri" panose="020F0502020204030204" pitchFamily="34" charset="0"/>
                        </a:rPr>
                        <a:t> (near zero leak rate observed for many fittings) </a:t>
                      </a:r>
                      <a:endParaRPr lang="en-US" sz="2800" b="0" i="0">
                        <a:effectLst/>
                      </a:endParaRPr>
                    </a:p>
                  </a:txBody>
                  <a:tcPr marL="52585" marR="52585" marT="26292" marB="26292">
                    <a:lnL w="7620" cap="flat" cmpd="sng" algn="ctr">
                      <a:solidFill>
                        <a:srgbClr val="00005E"/>
                      </a:solidFill>
                      <a:prstDash val="solid"/>
                      <a:round/>
                      <a:headEnd type="none" w="med" len="med"/>
                      <a:tailEnd type="none" w="med" len="med"/>
                    </a:lnL>
                    <a:lnR w="7620" cap="flat" cmpd="sng" algn="ctr">
                      <a:solidFill>
                        <a:srgbClr val="80075E"/>
                      </a:solidFill>
                      <a:prstDash val="solid"/>
                      <a:round/>
                      <a:headEnd type="none" w="med" len="med"/>
                      <a:tailEnd type="none" w="med" len="med"/>
                    </a:lnR>
                    <a:lnT w="7620" cap="flat" cmpd="sng" algn="ctr">
                      <a:solidFill>
                        <a:srgbClr val="60D05E"/>
                      </a:solidFill>
                      <a:prstDash val="solid"/>
                      <a:round/>
                      <a:headEnd type="none" w="med" len="med"/>
                      <a:tailEnd type="none" w="med" len="med"/>
                    </a:lnT>
                    <a:lnB w="7620" cap="flat" cmpd="sng" algn="ctr">
                      <a:solidFill>
                        <a:srgbClr val="80075E"/>
                      </a:solidFill>
                      <a:prstDash val="solid"/>
                      <a:round/>
                      <a:headEnd type="none" w="med" len="med"/>
                      <a:tailEnd type="none" w="med" len="med"/>
                    </a:lnB>
                  </a:tcPr>
                </a:tc>
                <a:extLst>
                  <a:ext uri="{0D108BD9-81ED-4DB2-BD59-A6C34878D82A}">
                    <a16:rowId xmlns:a16="http://schemas.microsoft.com/office/drawing/2014/main" val="3452898614"/>
                  </a:ext>
                </a:extLst>
              </a:tr>
            </a:tbl>
          </a:graphicData>
        </a:graphic>
      </p:graphicFrame>
      <p:sp>
        <p:nvSpPr>
          <p:cNvPr id="4" name="Footer Placeholder 3">
            <a:extLst>
              <a:ext uri="{FF2B5EF4-FFF2-40B4-BE49-F238E27FC236}">
                <a16:creationId xmlns:a16="http://schemas.microsoft.com/office/drawing/2014/main" id="{D4097948-1193-4900-AD56-ACA32E472491}"/>
              </a:ext>
            </a:extLst>
          </p:cNvPr>
          <p:cNvSpPr>
            <a:spLocks noGrp="1"/>
          </p:cNvSpPr>
          <p:nvPr>
            <p:ph type="ftr" sz="quarter" idx="11"/>
          </p:nvPr>
        </p:nvSpPr>
        <p:spPr/>
        <p:txBody>
          <a:bodyPr/>
          <a:lstStyle/>
          <a:p>
            <a:r>
              <a:rPr lang="en-US"/>
              <a:t>©Air Conditioning, Heating, Refrigeration Institute 2020</a:t>
            </a:r>
          </a:p>
        </p:txBody>
      </p:sp>
      <p:sp>
        <p:nvSpPr>
          <p:cNvPr id="3" name="TextBox 2">
            <a:extLst>
              <a:ext uri="{FF2B5EF4-FFF2-40B4-BE49-F238E27FC236}">
                <a16:creationId xmlns:a16="http://schemas.microsoft.com/office/drawing/2014/main" id="{B0C6F40D-1474-4B00-9BE4-46272E8C98EC}"/>
              </a:ext>
            </a:extLst>
          </p:cNvPr>
          <p:cNvSpPr txBox="1"/>
          <p:nvPr/>
        </p:nvSpPr>
        <p:spPr>
          <a:xfrm>
            <a:off x="1021492" y="5371070"/>
            <a:ext cx="10733903" cy="369332"/>
          </a:xfrm>
          <a:prstGeom prst="rect">
            <a:avLst/>
          </a:prstGeom>
          <a:noFill/>
        </p:spPr>
        <p:txBody>
          <a:bodyPr wrap="square" rtlCol="0" anchor="t">
            <a:spAutoFit/>
          </a:bodyPr>
          <a:lstStyle/>
          <a:p>
            <a:r>
              <a:rPr lang="en-US"/>
              <a:t>* Recall 4 </a:t>
            </a:r>
            <a:r>
              <a:rPr lang="en-US" err="1"/>
              <a:t>lbs</a:t>
            </a:r>
            <a:r>
              <a:rPr lang="en-US"/>
              <a:t> charge would need to be released suddenly into less than </a:t>
            </a:r>
            <a:r>
              <a:rPr lang="en-US">
                <a:solidFill>
                  <a:srgbClr val="FF0000"/>
                </a:solidFill>
              </a:rPr>
              <a:t>212</a:t>
            </a:r>
            <a:r>
              <a:rPr lang="en-US"/>
              <a:t> </a:t>
            </a:r>
            <a:r>
              <a:rPr lang="en-US" err="1"/>
              <a:t>sq</a:t>
            </a:r>
            <a:r>
              <a:rPr lang="en-US"/>
              <a:t> ft to reach LFL. </a:t>
            </a:r>
          </a:p>
        </p:txBody>
      </p:sp>
    </p:spTree>
    <p:extLst>
      <p:ext uri="{BB962C8B-B14F-4D97-AF65-F5344CB8AC3E}">
        <p14:creationId xmlns:p14="http://schemas.microsoft.com/office/powerpoint/2010/main" val="12472903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42E4A-99DC-42EA-836B-BE307372C458}"/>
              </a:ext>
            </a:extLst>
          </p:cNvPr>
          <p:cNvSpPr>
            <a:spLocks noGrp="1"/>
          </p:cNvSpPr>
          <p:nvPr>
            <p:ph type="title"/>
          </p:nvPr>
        </p:nvSpPr>
        <p:spPr/>
        <p:txBody>
          <a:bodyPr/>
          <a:lstStyle/>
          <a:p>
            <a:r>
              <a:rPr lang="en-US">
                <a:cs typeface="Calibri Light"/>
              </a:rPr>
              <a:t>Leak Rate Comparison</a:t>
            </a:r>
            <a:endParaRPr lang="en-US"/>
          </a:p>
        </p:txBody>
      </p:sp>
      <p:graphicFrame>
        <p:nvGraphicFramePr>
          <p:cNvPr id="6" name="Content Placeholder 5">
            <a:extLst>
              <a:ext uri="{FF2B5EF4-FFF2-40B4-BE49-F238E27FC236}">
                <a16:creationId xmlns:a16="http://schemas.microsoft.com/office/drawing/2014/main" id="{944521B6-28AC-4B9E-8C86-075F9C9E9C1D}"/>
              </a:ext>
            </a:extLst>
          </p:cNvPr>
          <p:cNvGraphicFramePr>
            <a:graphicFrameLocks noGrp="1"/>
          </p:cNvGraphicFramePr>
          <p:nvPr>
            <p:ph idx="1"/>
            <p:extLst>
              <p:ext uri="{D42A27DB-BD31-4B8C-83A1-F6EECF244321}">
                <p14:modId xmlns:p14="http://schemas.microsoft.com/office/powerpoint/2010/main" val="3468417782"/>
              </p:ext>
            </p:extLst>
          </p:nvPr>
        </p:nvGraphicFramePr>
        <p:xfrm>
          <a:off x="1111340" y="2464489"/>
          <a:ext cx="10058400" cy="173863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732774212"/>
                    </a:ext>
                  </a:extLst>
                </a:gridCol>
                <a:gridCol w="2011680">
                  <a:extLst>
                    <a:ext uri="{9D8B030D-6E8A-4147-A177-3AD203B41FA5}">
                      <a16:colId xmlns:a16="http://schemas.microsoft.com/office/drawing/2014/main" val="1065380427"/>
                    </a:ext>
                  </a:extLst>
                </a:gridCol>
                <a:gridCol w="2011680">
                  <a:extLst>
                    <a:ext uri="{9D8B030D-6E8A-4147-A177-3AD203B41FA5}">
                      <a16:colId xmlns:a16="http://schemas.microsoft.com/office/drawing/2014/main" val="4241188188"/>
                    </a:ext>
                  </a:extLst>
                </a:gridCol>
                <a:gridCol w="2011680">
                  <a:extLst>
                    <a:ext uri="{9D8B030D-6E8A-4147-A177-3AD203B41FA5}">
                      <a16:colId xmlns:a16="http://schemas.microsoft.com/office/drawing/2014/main" val="2583984660"/>
                    </a:ext>
                  </a:extLst>
                </a:gridCol>
                <a:gridCol w="2011680">
                  <a:extLst>
                    <a:ext uri="{9D8B030D-6E8A-4147-A177-3AD203B41FA5}">
                      <a16:colId xmlns:a16="http://schemas.microsoft.com/office/drawing/2014/main" val="3238205052"/>
                    </a:ext>
                  </a:extLst>
                </a:gridCol>
              </a:tblGrid>
              <a:tr h="367030">
                <a:tc gridSpan="3">
                  <a:txBody>
                    <a:bodyPr/>
                    <a:lstStyle/>
                    <a:p>
                      <a:pPr algn="ctr"/>
                      <a:r>
                        <a:rPr lang="en-US">
                          <a:effectLst/>
                        </a:rPr>
                        <a:t>Annual Leak Rate</a:t>
                      </a:r>
                    </a:p>
                  </a:txBody>
                  <a:tcPr marL="0" marR="0" marT="0" marB="0" anchor="ctr"/>
                </a:tc>
                <a:tc hMerge="1">
                  <a:txBody>
                    <a:bodyPr/>
                    <a:lstStyle/>
                    <a:p>
                      <a:endParaRPr lang="en-US"/>
                    </a:p>
                  </a:txBody>
                  <a:tcPr/>
                </a:tc>
                <a:tc hMerge="1">
                  <a:txBody>
                    <a:bodyPr/>
                    <a:lstStyle/>
                    <a:p>
                      <a:endParaRPr lang="en-US"/>
                    </a:p>
                  </a:txBody>
                  <a:tcPr/>
                </a:tc>
                <a:tc gridSpan="2">
                  <a:txBody>
                    <a:bodyPr/>
                    <a:lstStyle/>
                    <a:p>
                      <a:pPr algn="ctr"/>
                      <a:r>
                        <a:rPr lang="en-US">
                          <a:effectLst/>
                        </a:rPr>
                        <a:t>Time to reach LFL in 10' x 10' x 8' room</a:t>
                      </a:r>
                    </a:p>
                  </a:txBody>
                  <a:tcPr marL="0" marR="0" marT="0" marB="0" anchor="ctr"/>
                </a:tc>
                <a:tc hMerge="1">
                  <a:txBody>
                    <a:bodyPr/>
                    <a:lstStyle/>
                    <a:p>
                      <a:endParaRPr lang="en-US"/>
                    </a:p>
                  </a:txBody>
                  <a:tcPr/>
                </a:tc>
                <a:extLst>
                  <a:ext uri="{0D108BD9-81ED-4DB2-BD59-A6C34878D82A}">
                    <a16:rowId xmlns:a16="http://schemas.microsoft.com/office/drawing/2014/main" val="242825155"/>
                  </a:ext>
                </a:extLst>
              </a:tr>
              <a:tr h="186055">
                <a:tc>
                  <a:txBody>
                    <a:bodyPr/>
                    <a:lstStyle/>
                    <a:p>
                      <a:pPr algn="ctr"/>
                      <a:r>
                        <a:rPr lang="en-US">
                          <a:effectLst/>
                        </a:rPr>
                        <a:t>gram</a:t>
                      </a:r>
                    </a:p>
                  </a:txBody>
                  <a:tcPr marL="0" marR="0" marT="0" marB="0" anchor="ctr"/>
                </a:tc>
                <a:tc>
                  <a:txBody>
                    <a:bodyPr/>
                    <a:lstStyle/>
                    <a:p>
                      <a:pPr algn="ctr"/>
                      <a:r>
                        <a:rPr lang="en-US">
                          <a:effectLst/>
                        </a:rPr>
                        <a:t>ounce</a:t>
                      </a:r>
                    </a:p>
                  </a:txBody>
                  <a:tcPr marL="0" marR="0" marT="0" marB="0" anchor="ctr"/>
                </a:tc>
                <a:tc>
                  <a:txBody>
                    <a:bodyPr/>
                    <a:lstStyle/>
                    <a:p>
                      <a:pPr algn="ctr"/>
                      <a:r>
                        <a:rPr lang="en-US">
                          <a:effectLst/>
                        </a:rPr>
                        <a:t>pound</a:t>
                      </a:r>
                    </a:p>
                  </a:txBody>
                  <a:tcPr marL="0" marR="0" marT="0" marB="0" anchor="ctr"/>
                </a:tc>
                <a:tc>
                  <a:txBody>
                    <a:bodyPr/>
                    <a:lstStyle/>
                    <a:p>
                      <a:pPr algn="ctr"/>
                      <a:r>
                        <a:rPr lang="en-US">
                          <a:effectLst/>
                        </a:rPr>
                        <a:t>months</a:t>
                      </a:r>
                    </a:p>
                  </a:txBody>
                  <a:tcPr marL="0" marR="0" marT="0" marB="0" anchor="ctr"/>
                </a:tc>
                <a:tc>
                  <a:txBody>
                    <a:bodyPr/>
                    <a:lstStyle/>
                    <a:p>
                      <a:pPr algn="ctr"/>
                      <a:r>
                        <a:rPr lang="en-US">
                          <a:effectLst/>
                        </a:rPr>
                        <a:t>years</a:t>
                      </a:r>
                    </a:p>
                  </a:txBody>
                  <a:tcPr marL="0" marR="0" marT="0" marB="0" anchor="ctr"/>
                </a:tc>
                <a:extLst>
                  <a:ext uri="{0D108BD9-81ED-4DB2-BD59-A6C34878D82A}">
                    <a16:rowId xmlns:a16="http://schemas.microsoft.com/office/drawing/2014/main" val="3733146030"/>
                  </a:ext>
                </a:extLst>
              </a:tr>
              <a:tr h="180975">
                <a:tc>
                  <a:txBody>
                    <a:bodyPr/>
                    <a:lstStyle/>
                    <a:p>
                      <a:pPr algn="ctr"/>
                      <a:r>
                        <a:rPr lang="en-US">
                          <a:effectLst/>
                        </a:rPr>
                        <a:t>1</a:t>
                      </a:r>
                    </a:p>
                  </a:txBody>
                  <a:tcPr marL="0" marR="0" marT="0" marB="0" anchor="ctr"/>
                </a:tc>
                <a:tc>
                  <a:txBody>
                    <a:bodyPr/>
                    <a:lstStyle/>
                    <a:p>
                      <a:pPr algn="ctr"/>
                      <a:r>
                        <a:rPr lang="en-US">
                          <a:effectLst/>
                        </a:rPr>
                        <a:t>0.0</a:t>
                      </a:r>
                    </a:p>
                  </a:txBody>
                  <a:tcPr marL="0" marR="0" marT="0" marB="0" anchor="ctr"/>
                </a:tc>
                <a:tc>
                  <a:txBody>
                    <a:bodyPr/>
                    <a:lstStyle/>
                    <a:p>
                      <a:pPr algn="ctr"/>
                      <a:r>
                        <a:rPr lang="en-US">
                          <a:effectLst/>
                        </a:rPr>
                        <a:t>0.0</a:t>
                      </a:r>
                    </a:p>
                  </a:txBody>
                  <a:tcPr marL="0" marR="0" marT="0" marB="0" anchor="ctr"/>
                </a:tc>
                <a:tc>
                  <a:txBody>
                    <a:bodyPr/>
                    <a:lstStyle/>
                    <a:p>
                      <a:pPr algn="ctr"/>
                      <a:r>
                        <a:rPr lang="en-US">
                          <a:effectLst/>
                        </a:rPr>
                        <a:t>     83,134 </a:t>
                      </a:r>
                    </a:p>
                  </a:txBody>
                  <a:tcPr marL="0" marR="0" marT="0" marB="0" anchor="ctr"/>
                </a:tc>
                <a:tc>
                  <a:txBody>
                    <a:bodyPr/>
                    <a:lstStyle/>
                    <a:p>
                      <a:pPr algn="ctr"/>
                      <a:r>
                        <a:rPr lang="en-US">
                          <a:effectLst/>
                        </a:rPr>
                        <a:t>       6,928 </a:t>
                      </a:r>
                    </a:p>
                  </a:txBody>
                  <a:tcPr marL="0" marR="0" marT="0" marB="0" anchor="ctr"/>
                </a:tc>
                <a:extLst>
                  <a:ext uri="{0D108BD9-81ED-4DB2-BD59-A6C34878D82A}">
                    <a16:rowId xmlns:a16="http://schemas.microsoft.com/office/drawing/2014/main" val="3364574509"/>
                  </a:ext>
                </a:extLst>
              </a:tr>
              <a:tr h="180975">
                <a:tc>
                  <a:txBody>
                    <a:bodyPr/>
                    <a:lstStyle/>
                    <a:p>
                      <a:pPr algn="ctr"/>
                      <a:r>
                        <a:rPr lang="en-US">
                          <a:effectLst/>
                        </a:rPr>
                        <a:t>4</a:t>
                      </a:r>
                    </a:p>
                  </a:txBody>
                  <a:tcPr marL="0" marR="0" marT="0" marB="0" anchor="ctr"/>
                </a:tc>
                <a:tc>
                  <a:txBody>
                    <a:bodyPr/>
                    <a:lstStyle/>
                    <a:p>
                      <a:pPr algn="ctr"/>
                      <a:r>
                        <a:rPr lang="en-US">
                          <a:effectLst/>
                        </a:rPr>
                        <a:t>0.1</a:t>
                      </a:r>
                    </a:p>
                  </a:txBody>
                  <a:tcPr marL="0" marR="0" marT="0" marB="0" anchor="ctr"/>
                </a:tc>
                <a:tc>
                  <a:txBody>
                    <a:bodyPr/>
                    <a:lstStyle/>
                    <a:p>
                      <a:pPr algn="ctr"/>
                      <a:r>
                        <a:rPr lang="en-US">
                          <a:effectLst/>
                        </a:rPr>
                        <a:t>0.0</a:t>
                      </a:r>
                    </a:p>
                  </a:txBody>
                  <a:tcPr marL="0" marR="0" marT="0" marB="0" anchor="ctr"/>
                </a:tc>
                <a:tc>
                  <a:txBody>
                    <a:bodyPr/>
                    <a:lstStyle/>
                    <a:p>
                      <a:pPr algn="ctr"/>
                      <a:r>
                        <a:rPr lang="en-US">
                          <a:effectLst/>
                        </a:rPr>
                        <a:t>     20,784 </a:t>
                      </a:r>
                    </a:p>
                  </a:txBody>
                  <a:tcPr marL="0" marR="0" marT="0" marB="0" anchor="ctr"/>
                </a:tc>
                <a:tc>
                  <a:txBody>
                    <a:bodyPr/>
                    <a:lstStyle/>
                    <a:p>
                      <a:pPr algn="ctr"/>
                      <a:r>
                        <a:rPr lang="en-US">
                          <a:effectLst/>
                        </a:rPr>
                        <a:t>       1,732 </a:t>
                      </a:r>
                    </a:p>
                  </a:txBody>
                  <a:tcPr marL="0" marR="0" marT="0" marB="0" anchor="ctr"/>
                </a:tc>
                <a:extLst>
                  <a:ext uri="{0D108BD9-81ED-4DB2-BD59-A6C34878D82A}">
                    <a16:rowId xmlns:a16="http://schemas.microsoft.com/office/drawing/2014/main" val="1640132514"/>
                  </a:ext>
                </a:extLst>
              </a:tr>
              <a:tr h="180975">
                <a:tc>
                  <a:txBody>
                    <a:bodyPr/>
                    <a:lstStyle/>
                    <a:p>
                      <a:pPr algn="ctr"/>
                      <a:r>
                        <a:rPr lang="en-US">
                          <a:effectLst/>
                        </a:rPr>
                        <a:t>100</a:t>
                      </a:r>
                    </a:p>
                  </a:txBody>
                  <a:tcPr marL="0" marR="0" marT="0" marB="0" anchor="ctr"/>
                </a:tc>
                <a:tc>
                  <a:txBody>
                    <a:bodyPr/>
                    <a:lstStyle/>
                    <a:p>
                      <a:pPr algn="ctr"/>
                      <a:r>
                        <a:rPr lang="en-US">
                          <a:effectLst/>
                        </a:rPr>
                        <a:t>3.5</a:t>
                      </a:r>
                    </a:p>
                  </a:txBody>
                  <a:tcPr marL="0" marR="0" marT="0" marB="0" anchor="ctr"/>
                </a:tc>
                <a:tc>
                  <a:txBody>
                    <a:bodyPr/>
                    <a:lstStyle/>
                    <a:p>
                      <a:pPr algn="ctr"/>
                      <a:r>
                        <a:rPr lang="en-US">
                          <a:effectLst/>
                        </a:rPr>
                        <a:t>0.2</a:t>
                      </a:r>
                    </a:p>
                  </a:txBody>
                  <a:tcPr marL="0" marR="0" marT="0" marB="0" anchor="ctr"/>
                </a:tc>
                <a:tc>
                  <a:txBody>
                    <a:bodyPr/>
                    <a:lstStyle/>
                    <a:p>
                      <a:pPr algn="ctr"/>
                      <a:r>
                        <a:rPr lang="en-US">
                          <a:effectLst/>
                        </a:rPr>
                        <a:t>          831 </a:t>
                      </a:r>
                    </a:p>
                  </a:txBody>
                  <a:tcPr marL="0" marR="0" marT="0" marB="0" anchor="ctr"/>
                </a:tc>
                <a:tc>
                  <a:txBody>
                    <a:bodyPr/>
                    <a:lstStyle/>
                    <a:p>
                      <a:pPr algn="ctr"/>
                      <a:r>
                        <a:rPr lang="en-US">
                          <a:effectLst/>
                        </a:rPr>
                        <a:t>            69 </a:t>
                      </a:r>
                    </a:p>
                  </a:txBody>
                  <a:tcPr marL="0" marR="0" marT="0" marB="0" anchor="ctr"/>
                </a:tc>
                <a:extLst>
                  <a:ext uri="{0D108BD9-81ED-4DB2-BD59-A6C34878D82A}">
                    <a16:rowId xmlns:a16="http://schemas.microsoft.com/office/drawing/2014/main" val="1448000518"/>
                  </a:ext>
                </a:extLst>
              </a:tr>
              <a:tr h="186055">
                <a:tc>
                  <a:txBody>
                    <a:bodyPr/>
                    <a:lstStyle/>
                    <a:p>
                      <a:pPr algn="ctr"/>
                      <a:r>
                        <a:rPr lang="en-US">
                          <a:effectLst/>
                        </a:rPr>
                        <a:t>1000</a:t>
                      </a:r>
                    </a:p>
                  </a:txBody>
                  <a:tcPr marL="0" marR="0" marT="0" marB="0" anchor="ctr"/>
                </a:tc>
                <a:tc>
                  <a:txBody>
                    <a:bodyPr/>
                    <a:lstStyle/>
                    <a:p>
                      <a:pPr algn="ctr"/>
                      <a:r>
                        <a:rPr lang="en-US">
                          <a:effectLst/>
                        </a:rPr>
                        <a:t>35.3</a:t>
                      </a:r>
                    </a:p>
                  </a:txBody>
                  <a:tcPr marL="0" marR="0" marT="0" marB="0" anchor="ctr"/>
                </a:tc>
                <a:tc>
                  <a:txBody>
                    <a:bodyPr/>
                    <a:lstStyle/>
                    <a:p>
                      <a:pPr algn="ctr"/>
                      <a:r>
                        <a:rPr lang="en-US">
                          <a:effectLst/>
                        </a:rPr>
                        <a:t>2.2</a:t>
                      </a:r>
                    </a:p>
                  </a:txBody>
                  <a:tcPr marL="0" marR="0" marT="0" marB="0" anchor="ctr"/>
                </a:tc>
                <a:tc>
                  <a:txBody>
                    <a:bodyPr/>
                    <a:lstStyle/>
                    <a:p>
                      <a:pPr algn="ctr"/>
                      <a:r>
                        <a:rPr lang="en-US">
                          <a:effectLst/>
                        </a:rPr>
                        <a:t>            83 </a:t>
                      </a:r>
                    </a:p>
                  </a:txBody>
                  <a:tcPr marL="0" marR="0" marT="0" marB="0" anchor="ctr"/>
                </a:tc>
                <a:tc>
                  <a:txBody>
                    <a:bodyPr/>
                    <a:lstStyle/>
                    <a:p>
                      <a:pPr algn="ctr"/>
                      <a:r>
                        <a:rPr lang="en-US">
                          <a:effectLst/>
                        </a:rPr>
                        <a:t>               7 </a:t>
                      </a:r>
                    </a:p>
                  </a:txBody>
                  <a:tcPr marL="0" marR="0" marT="0" marB="0" anchor="ctr"/>
                </a:tc>
                <a:extLst>
                  <a:ext uri="{0D108BD9-81ED-4DB2-BD59-A6C34878D82A}">
                    <a16:rowId xmlns:a16="http://schemas.microsoft.com/office/drawing/2014/main" val="244950117"/>
                  </a:ext>
                </a:extLst>
              </a:tr>
            </a:tbl>
          </a:graphicData>
        </a:graphic>
      </p:graphicFrame>
      <p:sp>
        <p:nvSpPr>
          <p:cNvPr id="4" name="Footer Placeholder 3">
            <a:extLst>
              <a:ext uri="{FF2B5EF4-FFF2-40B4-BE49-F238E27FC236}">
                <a16:creationId xmlns:a16="http://schemas.microsoft.com/office/drawing/2014/main" id="{7F3C1446-F670-48EA-A43C-47EF032B3B1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6905021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3558DB37-9FEE-48A2-8578-ED0401573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AC6F8CFA-970C-486C-9310-057A9E7AE341}"/>
              </a:ext>
            </a:extLst>
          </p:cNvPr>
          <p:cNvSpPr>
            <a:spLocks noGrp="1"/>
          </p:cNvSpPr>
          <p:nvPr>
            <p:ph idx="1"/>
          </p:nvPr>
        </p:nvSpPr>
        <p:spPr>
          <a:xfrm>
            <a:off x="410433" y="409483"/>
            <a:ext cx="3502552" cy="4493899"/>
          </a:xfrm>
          <a:solidFill>
            <a:srgbClr val="00B0F0"/>
          </a:solidFill>
        </p:spPr>
        <p:txBody>
          <a:bodyPr vert="horz" lIns="0" tIns="45720" rIns="0" bIns="45720" rtlCol="0" anchor="t">
            <a:normAutofit/>
          </a:bodyPr>
          <a:lstStyle/>
          <a:p>
            <a:endParaRPr lang="en-US" sz="2400" dirty="0">
              <a:solidFill>
                <a:schemeClr val="bg1"/>
              </a:solidFill>
              <a:cs typeface="Calibri"/>
            </a:endParaRPr>
          </a:p>
          <a:p>
            <a:r>
              <a:rPr lang="en-US" sz="2400">
                <a:solidFill>
                  <a:schemeClr val="bg1"/>
                </a:solidFill>
                <a:cs typeface="Calibri"/>
              </a:rPr>
              <a:t>Different flammable </a:t>
            </a:r>
            <a:r>
              <a:rPr lang="en-US" sz="2400" dirty="0">
                <a:solidFill>
                  <a:schemeClr val="bg1"/>
                </a:solidFill>
                <a:cs typeface="Calibri"/>
              </a:rPr>
              <a:t>fluids are </a:t>
            </a:r>
            <a:r>
              <a:rPr lang="en-US" sz="2400">
                <a:solidFill>
                  <a:schemeClr val="bg1"/>
                </a:solidFill>
                <a:cs typeface="Calibri"/>
              </a:rPr>
              <a:t>regulated differently in building codes and other regulations.</a:t>
            </a:r>
            <a:r>
              <a:rPr lang="en-US" dirty="0">
                <a:solidFill>
                  <a:schemeClr val="bg1"/>
                </a:solidFill>
                <a:cs typeface="Calibri"/>
              </a:rPr>
              <a:t> </a:t>
            </a:r>
            <a:endParaRPr lang="en-US">
              <a:solidFill>
                <a:schemeClr val="bg1"/>
              </a:solidFill>
            </a:endParaRPr>
          </a:p>
          <a:p>
            <a:pPr marL="383540" lvl="1"/>
            <a:r>
              <a:rPr lang="en-US">
                <a:solidFill>
                  <a:schemeClr val="bg1"/>
                </a:solidFill>
                <a:cs typeface="Calibri"/>
              </a:rPr>
              <a:t>NFPA storage limits are different for acetylene, ammonia, methylene chloride and propane. </a:t>
            </a:r>
          </a:p>
          <a:p>
            <a:pPr marL="383540" lvl="1"/>
            <a:r>
              <a:rPr lang="en-US">
                <a:solidFill>
                  <a:schemeClr val="bg1"/>
                </a:solidFill>
                <a:cs typeface="Calibri"/>
              </a:rPr>
              <a:t>Global Harmonized System differentiates between refrigerant classes.</a:t>
            </a:r>
            <a:endParaRPr lang="en-US" dirty="0">
              <a:solidFill>
                <a:schemeClr val="bg1"/>
              </a:solidFill>
              <a:cs typeface="Calibri"/>
            </a:endParaRPr>
          </a:p>
          <a:p>
            <a:pPr marL="383540" lvl="1"/>
            <a:endParaRPr lang="en-US" dirty="0">
              <a:cs typeface="Calibri"/>
            </a:endParaRPr>
          </a:p>
          <a:p>
            <a:pPr marL="383540" lvl="1"/>
            <a:endParaRPr lang="en-US" dirty="0">
              <a:cs typeface="Calibri"/>
            </a:endParaRPr>
          </a:p>
        </p:txBody>
      </p:sp>
      <p:sp>
        <p:nvSpPr>
          <p:cNvPr id="9" name="Rectangle 12">
            <a:extLst>
              <a:ext uri="{FF2B5EF4-FFF2-40B4-BE49-F238E27FC236}">
                <a16:creationId xmlns:a16="http://schemas.microsoft.com/office/drawing/2014/main" id="{5F7FCCA6-00E2-4F74-A105-0D769872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190A33A-88EF-49C4-8EB3-A42DDDAE96D1}"/>
              </a:ext>
            </a:extLst>
          </p:cNvPr>
          <p:cNvSpPr>
            <a:spLocks noGrp="1"/>
          </p:cNvSpPr>
          <p:nvPr>
            <p:ph type="title"/>
          </p:nvPr>
        </p:nvSpPr>
        <p:spPr>
          <a:xfrm>
            <a:off x="1066800" y="5252936"/>
            <a:ext cx="10058400" cy="1028715"/>
          </a:xfrm>
        </p:spPr>
        <p:txBody>
          <a:bodyPr anchor="ctr">
            <a:normAutofit/>
          </a:bodyPr>
          <a:lstStyle/>
          <a:p>
            <a:pPr algn="ctr"/>
            <a:r>
              <a:rPr lang="en-US" sz="3700">
                <a:solidFill>
                  <a:srgbClr val="FFFFFF"/>
                </a:solidFill>
                <a:ea typeface="+mj-lt"/>
                <a:cs typeface="+mj-lt"/>
              </a:rPr>
              <a:t>Is there any difference between flammable fluids?</a:t>
            </a:r>
          </a:p>
        </p:txBody>
      </p:sp>
      <p:sp>
        <p:nvSpPr>
          <p:cNvPr id="15" name="Rectangle 14">
            <a:extLst>
              <a:ext uri="{FF2B5EF4-FFF2-40B4-BE49-F238E27FC236}">
                <a16:creationId xmlns:a16="http://schemas.microsoft.com/office/drawing/2014/main" id="{5E1ED12F-9F06-4B37-87B7-F98F52937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Footer Placeholder 3">
            <a:extLst>
              <a:ext uri="{FF2B5EF4-FFF2-40B4-BE49-F238E27FC236}">
                <a16:creationId xmlns:a16="http://schemas.microsoft.com/office/drawing/2014/main" id="{780284C3-C7E6-47B4-ABF8-EF2B9248A575}"/>
              </a:ext>
            </a:extLst>
          </p:cNvPr>
          <p:cNvSpPr>
            <a:spLocks noGrp="1"/>
          </p:cNvSpPr>
          <p:nvPr>
            <p:ph type="ftr" sz="quarter" idx="11"/>
          </p:nvPr>
        </p:nvSpPr>
        <p:spPr>
          <a:xfrm>
            <a:off x="3686185" y="6459785"/>
            <a:ext cx="4822804" cy="365125"/>
          </a:xfrm>
        </p:spPr>
        <p:txBody>
          <a:bodyPr>
            <a:normAutofit/>
          </a:bodyPr>
          <a:lstStyle/>
          <a:p>
            <a:pPr>
              <a:spcAft>
                <a:spcPts val="600"/>
              </a:spcAft>
            </a:pPr>
            <a:r>
              <a:rPr lang="en-US"/>
              <a:t>©Air Conditioning, Heating, Refrigeration Institute 2020</a:t>
            </a:r>
          </a:p>
        </p:txBody>
      </p:sp>
      <p:sp>
        <p:nvSpPr>
          <p:cNvPr id="5" name="TextBox 4">
            <a:extLst>
              <a:ext uri="{FF2B5EF4-FFF2-40B4-BE49-F238E27FC236}">
                <a16:creationId xmlns:a16="http://schemas.microsoft.com/office/drawing/2014/main" id="{964E9037-9D0D-45F8-821D-CA7A9B73E6EB}"/>
              </a:ext>
            </a:extLst>
          </p:cNvPr>
          <p:cNvSpPr txBox="1"/>
          <p:nvPr/>
        </p:nvSpPr>
        <p:spPr>
          <a:xfrm>
            <a:off x="4579915" y="867847"/>
            <a:ext cx="68041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a:ea typeface="+mn-lt"/>
                <a:cs typeface="+mn-lt"/>
              </a:rPr>
              <a:t>It takes orders of magnitude higher energy to ignite ASHRAE Class 2L flammable refrigerants versus commonly used hydrocarbons like acetylene, propane and butane </a:t>
            </a:r>
          </a:p>
          <a:p>
            <a:pPr marL="285750" indent="-285750">
              <a:buFont typeface="Arial"/>
              <a:buChar char="•"/>
            </a:pPr>
            <a:r>
              <a:rPr lang="en-US" sz="2400">
                <a:ea typeface="+mn-lt"/>
                <a:cs typeface="+mn-lt"/>
              </a:rPr>
              <a:t>Higher concentrations are needed to reach flammable concentrations compared to A3 refrigerants </a:t>
            </a:r>
            <a:endParaRPr lang="en-US" sz="2400">
              <a:cs typeface="Calibri"/>
            </a:endParaRPr>
          </a:p>
          <a:p>
            <a:pPr marL="285750" indent="-285750">
              <a:buFont typeface="Arial"/>
              <a:buChar char="•"/>
            </a:pPr>
            <a:r>
              <a:rPr lang="en-US" sz="2400">
                <a:cs typeface="Calibri"/>
              </a:rPr>
              <a:t>Heat of combustion and burning velocity are lower for A2L refrigerants </a:t>
            </a:r>
            <a:endParaRPr lang="en-US" sz="2400" dirty="0">
              <a:cs typeface="Calibri"/>
            </a:endParaRPr>
          </a:p>
          <a:p>
            <a:pPr marL="285750" indent="-285750">
              <a:buFont typeface="Arial"/>
              <a:buChar char="•"/>
            </a:pPr>
            <a:endParaRPr lang="en-US" sz="2400" dirty="0">
              <a:cs typeface="Calibri"/>
            </a:endParaRPr>
          </a:p>
        </p:txBody>
      </p:sp>
    </p:spTree>
    <p:extLst>
      <p:ext uri="{BB962C8B-B14F-4D97-AF65-F5344CB8AC3E}">
        <p14:creationId xmlns:p14="http://schemas.microsoft.com/office/powerpoint/2010/main" val="31117725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763C714-FC99-4E8B-BE5C-5C57C5C51989}"/>
              </a:ext>
            </a:extLst>
          </p:cNvPr>
          <p:cNvSpPr>
            <a:spLocks noGrp="1"/>
          </p:cNvSpPr>
          <p:nvPr>
            <p:ph type="ftr" sz="quarter" idx="11"/>
          </p:nvPr>
        </p:nvSpPr>
        <p:spPr/>
        <p:txBody>
          <a:bodyPr/>
          <a:lstStyle/>
          <a:p>
            <a:r>
              <a:rPr lang="en-US"/>
              <a:t>©Air Conditioning, Heating, Refrigeration Institute 2020</a:t>
            </a:r>
          </a:p>
        </p:txBody>
      </p:sp>
      <p:pic>
        <p:nvPicPr>
          <p:cNvPr id="7" name="Picture 7" descr="A close up of a map&#10;&#10;Description generated with very high confidence">
            <a:extLst>
              <a:ext uri="{FF2B5EF4-FFF2-40B4-BE49-F238E27FC236}">
                <a16:creationId xmlns:a16="http://schemas.microsoft.com/office/drawing/2014/main" id="{12294FCF-82F0-47C5-81F2-3740E8020019}"/>
              </a:ext>
            </a:extLst>
          </p:cNvPr>
          <p:cNvPicPr>
            <a:picLocks noChangeAspect="1"/>
          </p:cNvPicPr>
          <p:nvPr/>
        </p:nvPicPr>
        <p:blipFill>
          <a:blip r:embed="rId2"/>
          <a:stretch>
            <a:fillRect/>
          </a:stretch>
        </p:blipFill>
        <p:spPr>
          <a:xfrm>
            <a:off x="449765" y="-233"/>
            <a:ext cx="11283174" cy="6347366"/>
          </a:xfrm>
          <a:prstGeom prst="rect">
            <a:avLst/>
          </a:prstGeom>
        </p:spPr>
      </p:pic>
      <p:pic>
        <p:nvPicPr>
          <p:cNvPr id="2" name="Picture 2">
            <a:extLst>
              <a:ext uri="{FF2B5EF4-FFF2-40B4-BE49-F238E27FC236}">
                <a16:creationId xmlns:a16="http://schemas.microsoft.com/office/drawing/2014/main" id="{18E809E9-3677-4A6B-800A-FF7E3227A8D6}"/>
              </a:ext>
            </a:extLst>
          </p:cNvPr>
          <p:cNvPicPr>
            <a:picLocks noChangeAspect="1"/>
          </p:cNvPicPr>
          <p:nvPr/>
        </p:nvPicPr>
        <p:blipFill>
          <a:blip r:embed="rId3"/>
          <a:stretch>
            <a:fillRect/>
          </a:stretch>
        </p:blipFill>
        <p:spPr>
          <a:xfrm>
            <a:off x="3322831" y="3591390"/>
            <a:ext cx="1420386" cy="242075"/>
          </a:xfrm>
          <a:prstGeom prst="rect">
            <a:avLst/>
          </a:prstGeom>
        </p:spPr>
      </p:pic>
    </p:spTree>
    <p:extLst>
      <p:ext uri="{BB962C8B-B14F-4D97-AF65-F5344CB8AC3E}">
        <p14:creationId xmlns:p14="http://schemas.microsoft.com/office/powerpoint/2010/main" val="33689244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C345C6B-0D70-4F71-84D9-9C9CF7B3E1F5}"/>
              </a:ext>
            </a:extLst>
          </p:cNvPr>
          <p:cNvSpPr>
            <a:spLocks noGrp="1"/>
          </p:cNvSpPr>
          <p:nvPr>
            <p:ph type="ftr" sz="quarter" idx="11"/>
          </p:nvPr>
        </p:nvSpPr>
        <p:spPr/>
        <p:txBody>
          <a:bodyPr/>
          <a:lstStyle/>
          <a:p>
            <a:r>
              <a:rPr lang="en-US" dirty="0"/>
              <a:t>©Air Conditioning, Heating, Refrigeration Institute 2020</a:t>
            </a:r>
          </a:p>
        </p:txBody>
      </p:sp>
      <p:pic>
        <p:nvPicPr>
          <p:cNvPr id="5" name="Picture 5" descr="A close up of a map&#10;&#10;Description generated with very high confidence">
            <a:extLst>
              <a:ext uri="{FF2B5EF4-FFF2-40B4-BE49-F238E27FC236}">
                <a16:creationId xmlns:a16="http://schemas.microsoft.com/office/drawing/2014/main" id="{7BAE6063-8511-4B3E-8B26-6CBBD2507FFE}"/>
              </a:ext>
            </a:extLst>
          </p:cNvPr>
          <p:cNvPicPr>
            <a:picLocks noChangeAspect="1"/>
          </p:cNvPicPr>
          <p:nvPr/>
        </p:nvPicPr>
        <p:blipFill>
          <a:blip r:embed="rId2"/>
          <a:stretch>
            <a:fillRect/>
          </a:stretch>
        </p:blipFill>
        <p:spPr>
          <a:xfrm>
            <a:off x="133814" y="678133"/>
            <a:ext cx="9368883" cy="5260123"/>
          </a:xfrm>
          <a:prstGeom prst="rect">
            <a:avLst/>
          </a:prstGeom>
        </p:spPr>
      </p:pic>
      <p:sp>
        <p:nvSpPr>
          <p:cNvPr id="6" name="TextBox 5">
            <a:extLst>
              <a:ext uri="{FF2B5EF4-FFF2-40B4-BE49-F238E27FC236}">
                <a16:creationId xmlns:a16="http://schemas.microsoft.com/office/drawing/2014/main" id="{F5CC1652-BAB0-4A85-B320-7F05F139BD90}"/>
              </a:ext>
            </a:extLst>
          </p:cNvPr>
          <p:cNvSpPr txBox="1"/>
          <p:nvPr/>
        </p:nvSpPr>
        <p:spPr>
          <a:xfrm>
            <a:off x="8969188" y="1859630"/>
            <a:ext cx="2743200"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Calibri"/>
              </a:rPr>
              <a:t>It takes 2-6x higher </a:t>
            </a:r>
            <a:r>
              <a:rPr lang="en-US">
                <a:cs typeface="Calibri"/>
              </a:rPr>
              <a:t>A2L concentration to reach </a:t>
            </a:r>
            <a:r>
              <a:rPr lang="en-US" dirty="0">
                <a:cs typeface="Calibri"/>
              </a:rPr>
              <a:t>flammable concentrations versus A3 refrigerants </a:t>
            </a:r>
            <a:endParaRPr lang="en-US" dirty="0">
              <a:ea typeface="+mn-lt"/>
              <a:cs typeface="+mn-lt"/>
            </a:endParaRPr>
          </a:p>
          <a:p>
            <a:endParaRPr lang="en-US" dirty="0">
              <a:cs typeface="Calibri"/>
            </a:endParaRPr>
          </a:p>
          <a:p>
            <a:r>
              <a:rPr lang="en-US">
                <a:cs typeface="Calibri"/>
              </a:rPr>
              <a:t>Minimum Ignition Energy: Note the logarithmic </a:t>
            </a:r>
            <a:r>
              <a:rPr lang="en-US" dirty="0">
                <a:cs typeface="Calibri"/>
              </a:rPr>
              <a:t>scale.</a:t>
            </a:r>
            <a:endParaRPr lang="en-US" dirty="0"/>
          </a:p>
        </p:txBody>
      </p:sp>
      <p:pic>
        <p:nvPicPr>
          <p:cNvPr id="2" name="Picture 2">
            <a:extLst>
              <a:ext uri="{FF2B5EF4-FFF2-40B4-BE49-F238E27FC236}">
                <a16:creationId xmlns:a16="http://schemas.microsoft.com/office/drawing/2014/main" id="{B74B28B0-273C-4D62-833D-C7031B05DCF7}"/>
              </a:ext>
            </a:extLst>
          </p:cNvPr>
          <p:cNvPicPr>
            <a:picLocks noChangeAspect="1"/>
          </p:cNvPicPr>
          <p:nvPr/>
        </p:nvPicPr>
        <p:blipFill>
          <a:blip r:embed="rId3"/>
          <a:stretch>
            <a:fillRect/>
          </a:stretch>
        </p:blipFill>
        <p:spPr>
          <a:xfrm>
            <a:off x="3471515" y="3600683"/>
            <a:ext cx="435362" cy="465100"/>
          </a:xfrm>
          <a:prstGeom prst="rect">
            <a:avLst/>
          </a:prstGeom>
        </p:spPr>
      </p:pic>
    </p:spTree>
    <p:extLst>
      <p:ext uri="{BB962C8B-B14F-4D97-AF65-F5344CB8AC3E}">
        <p14:creationId xmlns:p14="http://schemas.microsoft.com/office/powerpoint/2010/main" val="14542673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14DFA-FE42-49D6-96CA-FB371A262466}"/>
              </a:ext>
            </a:extLst>
          </p:cNvPr>
          <p:cNvSpPr>
            <a:spLocks noGrp="1"/>
          </p:cNvSpPr>
          <p:nvPr>
            <p:ph type="title"/>
          </p:nvPr>
        </p:nvSpPr>
        <p:spPr/>
        <p:txBody>
          <a:bodyPr/>
          <a:lstStyle/>
          <a:p>
            <a:r>
              <a:rPr lang="en-US"/>
              <a:t>Research Project 9007-1 (</a:t>
            </a:r>
            <a:r>
              <a:rPr lang="en-US" err="1"/>
              <a:t>cont</a:t>
            </a:r>
            <a:r>
              <a:rPr lang="en-US"/>
              <a:t>)</a:t>
            </a:r>
          </a:p>
        </p:txBody>
      </p:sp>
      <p:sp>
        <p:nvSpPr>
          <p:cNvPr id="3" name="Content Placeholder 2">
            <a:extLst>
              <a:ext uri="{FF2B5EF4-FFF2-40B4-BE49-F238E27FC236}">
                <a16:creationId xmlns:a16="http://schemas.microsoft.com/office/drawing/2014/main" id="{C177478D-CF06-4335-B818-E933CEA961EB}"/>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D0DA1841-71AB-4B6E-9FCE-014B7BE1F90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6514113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32761-8EB0-4EBD-B26D-FA1C2D405245}"/>
              </a:ext>
            </a:extLst>
          </p:cNvPr>
          <p:cNvSpPr>
            <a:spLocks noGrp="1"/>
          </p:cNvSpPr>
          <p:nvPr>
            <p:ph type="title"/>
          </p:nvPr>
        </p:nvSpPr>
        <p:spPr>
          <a:xfrm>
            <a:off x="49910" y="113371"/>
            <a:ext cx="3896796" cy="2717481"/>
          </a:xfrm>
        </p:spPr>
        <p:txBody>
          <a:bodyPr vert="horz" lIns="91440" tIns="45720" rIns="91440" bIns="45720" rtlCol="0" anchor="b">
            <a:noAutofit/>
          </a:bodyPr>
          <a:lstStyle/>
          <a:p>
            <a:endParaRPr lang="en-US"/>
          </a:p>
          <a:p>
            <a:r>
              <a:rPr lang="en-US" sz="4400" b="1">
                <a:solidFill>
                  <a:schemeClr val="bg1"/>
                </a:solidFill>
                <a:cs typeface="Calibri Light"/>
              </a:rPr>
              <a:t>Rooftop Unit in Commercial Kitchen</a:t>
            </a:r>
            <a:endParaRPr lang="en-US" sz="4400" b="1">
              <a:solidFill>
                <a:schemeClr val="bg1"/>
              </a:solidFill>
              <a:ea typeface="+mj-lt"/>
              <a:cs typeface="+mj-lt"/>
            </a:endParaRPr>
          </a:p>
          <a:p>
            <a:endParaRPr lang="en-US">
              <a:cs typeface="Calibri Light"/>
            </a:endParaRPr>
          </a:p>
          <a:p>
            <a:endParaRPr lang="en-US">
              <a:cs typeface="Calibri Light"/>
            </a:endParaRPr>
          </a:p>
        </p:txBody>
      </p:sp>
      <p:sp>
        <p:nvSpPr>
          <p:cNvPr id="3" name="Content Placeholder 2">
            <a:extLst>
              <a:ext uri="{FF2B5EF4-FFF2-40B4-BE49-F238E27FC236}">
                <a16:creationId xmlns:a16="http://schemas.microsoft.com/office/drawing/2014/main" id="{B902DE3B-F2DA-4681-AF75-BE2A869EF81F}"/>
              </a:ext>
            </a:extLst>
          </p:cNvPr>
          <p:cNvSpPr>
            <a:spLocks noGrp="1"/>
          </p:cNvSpPr>
          <p:nvPr>
            <p:ph idx="1"/>
          </p:nvPr>
        </p:nvSpPr>
        <p:spPr>
          <a:xfrm>
            <a:off x="5183188" y="987425"/>
            <a:ext cx="6869151" cy="5700673"/>
          </a:xfrm>
        </p:spPr>
        <p:txBody>
          <a:bodyPr vert="horz" lIns="91440" tIns="45720" rIns="91440" bIns="45720" rtlCol="0" anchor="t">
            <a:noAutofit/>
          </a:bodyPr>
          <a:lstStyle/>
          <a:p>
            <a:pPr marL="0" indent="0">
              <a:buNone/>
            </a:pPr>
            <a:r>
              <a:rPr lang="en-US" sz="2200">
                <a:ea typeface="+mn-lt"/>
                <a:cs typeface="+mn-lt"/>
              </a:rPr>
              <a:t>Five tests were conducted for this scenario using R-32 and R-452B refrigerants. Tests represented a refrigerant leak in the evaporator in the air handler. </a:t>
            </a:r>
            <a:endParaRPr lang="en-US">
              <a:cs typeface="Calibri" panose="020F0502020204030204"/>
            </a:endParaRPr>
          </a:p>
          <a:p>
            <a:pPr marL="0" indent="0">
              <a:buNone/>
            </a:pPr>
            <a:r>
              <a:rPr lang="en-US" sz="2200">
                <a:ea typeface="+mn-lt"/>
                <a:cs typeface="+mn-lt"/>
              </a:rPr>
              <a:t>This location was approximately 9 ft. (2.7m) above the work surfaces. In these tests, the HVAC unit fan was turned on 30s or 60s after the start of refrigerant release as a mitigation technique. </a:t>
            </a:r>
          </a:p>
          <a:p>
            <a:pPr marL="0" indent="0">
              <a:buNone/>
            </a:pPr>
            <a:r>
              <a:rPr lang="en-US" sz="2200">
                <a:ea typeface="+mn-lt"/>
                <a:cs typeface="+mn-lt"/>
              </a:rPr>
              <a:t>There was accumulation of the leaked refrigerant in the evaporator condensate drain pan and therefore not all the refrigerant entered the test room. This resulted in lower concentrations of refrigerants and no ignition was observed.</a:t>
            </a:r>
          </a:p>
          <a:p>
            <a:pPr marL="0" indent="0">
              <a:buNone/>
            </a:pPr>
            <a:r>
              <a:rPr lang="en-US" sz="2200">
                <a:ea typeface="+mn-lt"/>
                <a:cs typeface="+mn-lt"/>
              </a:rPr>
              <a:t>In these tests, the candle ignition source was extinguished by the fan-induced flow of the air-refrigerant mixture in the test room.</a:t>
            </a:r>
            <a:endParaRPr lang="en-US" sz="2200">
              <a:cs typeface="Calibri"/>
            </a:endParaRPr>
          </a:p>
        </p:txBody>
      </p:sp>
      <p:sp>
        <p:nvSpPr>
          <p:cNvPr id="4" name="Text Placeholder 3">
            <a:extLst>
              <a:ext uri="{FF2B5EF4-FFF2-40B4-BE49-F238E27FC236}">
                <a16:creationId xmlns:a16="http://schemas.microsoft.com/office/drawing/2014/main" id="{D2CD8836-EF86-4EA8-A2AF-0E94FE982D9C}"/>
              </a:ext>
            </a:extLst>
          </p:cNvPr>
          <p:cNvSpPr>
            <a:spLocks noGrp="1"/>
          </p:cNvSpPr>
          <p:nvPr>
            <p:ph type="body" sz="half" idx="2"/>
          </p:nvPr>
        </p:nvSpPr>
        <p:spPr>
          <a:xfrm>
            <a:off x="49910" y="2052863"/>
            <a:ext cx="3987993" cy="1939436"/>
          </a:xfrm>
        </p:spPr>
        <p:txBody>
          <a:bodyPr vert="horz" lIns="91440" tIns="45720" rIns="91440" bIns="45720" rtlCol="0" anchor="t">
            <a:normAutofit/>
          </a:bodyPr>
          <a:lstStyle/>
          <a:p>
            <a:pPr algn="just"/>
            <a:r>
              <a:rPr lang="en-US" i="1">
                <a:solidFill>
                  <a:schemeClr val="bg1"/>
                </a:solidFill>
                <a:ea typeface="+mn-lt"/>
                <a:cs typeface="+mn-lt"/>
              </a:rPr>
              <a:t>This test consisted of a roof top unit with duct work connected to the kitchen space below. The kitchen size was 14 x 16 x 8 ft. high (4.3m x 4.9m x 2.4m). The release quantities for R-32 and R-452B were based on a IEC SC 61D Working Group 9 draft version of IEC 60335-2-40 (Annex GG section: GG.10.1).</a:t>
            </a:r>
            <a:endParaRPr lang="en-US" i="1">
              <a:solidFill>
                <a:schemeClr val="bg1"/>
              </a:solidFill>
              <a:cs typeface="Calibri" panose="020F0502020204030204"/>
            </a:endParaRPr>
          </a:p>
        </p:txBody>
      </p:sp>
      <p:sp>
        <p:nvSpPr>
          <p:cNvPr id="5" name="Footer Placeholder 4">
            <a:extLst>
              <a:ext uri="{FF2B5EF4-FFF2-40B4-BE49-F238E27FC236}">
                <a16:creationId xmlns:a16="http://schemas.microsoft.com/office/drawing/2014/main" id="{B6F5CADE-2CB1-4FD5-94AF-5819E6C6D37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673886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40791F6-715D-481A-9C4A-3645AECF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B6D12C-82C4-4E90-9013-C03B7DEAF583}"/>
              </a:ext>
            </a:extLst>
          </p:cNvPr>
          <p:cNvSpPr>
            <a:spLocks noGrp="1"/>
          </p:cNvSpPr>
          <p:nvPr>
            <p:ph type="title"/>
          </p:nvPr>
        </p:nvSpPr>
        <p:spPr>
          <a:xfrm>
            <a:off x="2106184" y="5202"/>
            <a:ext cx="10674069" cy="1005059"/>
          </a:xfrm>
        </p:spPr>
        <p:txBody>
          <a:bodyPr>
            <a:normAutofit/>
          </a:bodyPr>
          <a:lstStyle/>
          <a:p>
            <a:r>
              <a:rPr lang="en-US" sz="4400" b="1">
                <a:ea typeface="+mj-lt"/>
                <a:cs typeface="+mj-lt"/>
              </a:rPr>
              <a:t>Split HVAC unit in utility closet – Internal Leak</a:t>
            </a:r>
            <a:endParaRPr lang="en-US" sz="4400"/>
          </a:p>
        </p:txBody>
      </p:sp>
      <p:pic>
        <p:nvPicPr>
          <p:cNvPr id="4" name="Picture 3">
            <a:extLst>
              <a:ext uri="{FF2B5EF4-FFF2-40B4-BE49-F238E27FC236}">
                <a16:creationId xmlns:a16="http://schemas.microsoft.com/office/drawing/2014/main" id="{FF7E5FF1-6CE2-4BB7-B0CA-51049B9E3341}"/>
              </a:ext>
            </a:extLst>
          </p:cNvPr>
          <p:cNvPicPr>
            <a:picLocks noChangeAspect="1"/>
          </p:cNvPicPr>
          <p:nvPr/>
        </p:nvPicPr>
        <p:blipFill rotWithShape="1">
          <a:blip r:embed="rId2"/>
          <a:srcRect l="551" r="29618" b="3"/>
          <a:stretch/>
        </p:blipFill>
        <p:spPr>
          <a:xfrm>
            <a:off x="83468" y="35287"/>
            <a:ext cx="1904863" cy="2531419"/>
          </a:xfrm>
          <a:prstGeom prst="rect">
            <a:avLst/>
          </a:prstGeom>
        </p:spPr>
      </p:pic>
      <p:cxnSp>
        <p:nvCxnSpPr>
          <p:cNvPr id="11" name="Straight Connector 10">
            <a:extLst>
              <a:ext uri="{FF2B5EF4-FFF2-40B4-BE49-F238E27FC236}">
                <a16:creationId xmlns:a16="http://schemas.microsoft.com/office/drawing/2014/main" id="{740F83A4-FAC4-4867-95A5-BBFD280C7B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60A8A68-F244-4D27-B500-FCCE5601E05F}"/>
              </a:ext>
            </a:extLst>
          </p:cNvPr>
          <p:cNvSpPr>
            <a:spLocks noGrp="1"/>
          </p:cNvSpPr>
          <p:nvPr>
            <p:ph idx="1"/>
          </p:nvPr>
        </p:nvSpPr>
        <p:spPr>
          <a:xfrm>
            <a:off x="2835582" y="1013196"/>
            <a:ext cx="9359047" cy="5481719"/>
          </a:xfrm>
        </p:spPr>
        <p:txBody>
          <a:bodyPr vert="horz" lIns="0" tIns="45720" rIns="0" bIns="45720" rtlCol="0" anchor="t">
            <a:noAutofit/>
          </a:bodyPr>
          <a:lstStyle/>
          <a:p>
            <a:r>
              <a:rPr lang="en-US">
                <a:ea typeface="+mn-lt"/>
                <a:cs typeface="+mn-lt"/>
              </a:rPr>
              <a:t>The residential A/C application test scenario involved an HVAC unit located in a 24ft 2in x 30ft x 8ft (7.4 x 9.1 x 2.4m) residential arrangement with the air conditioning unit located in a 8 x 4 x 8 ft. (2.4 x 1.2 x 2.4m) closet. In this scenario, three tests were conducted using R-410A, R-32 and R-452B refrigerants. The refrigerant charge used was the same as that used in the A-coil experiments. </a:t>
            </a:r>
          </a:p>
          <a:p>
            <a:r>
              <a:rPr lang="en-US">
                <a:ea typeface="+mn-lt"/>
                <a:cs typeface="+mn-lt"/>
              </a:rPr>
              <a:t>The refrigerant was released under natural pressure decay to represent a servicing scenario such as a mistake during joint brazing. In all of these scenarios 30g lubricating oil was mixed with each refrigerant prior to release.</a:t>
            </a:r>
          </a:p>
          <a:p>
            <a:r>
              <a:rPr lang="en-US">
                <a:ea typeface="+mn-lt"/>
                <a:cs typeface="+mn-lt"/>
              </a:rPr>
              <a:t>Ignition was not observed with R-410A refrigerant. However, ignition occurred for both R-32 and R-452B refrigerants </a:t>
            </a:r>
            <a:r>
              <a:rPr lang="en-US" u="sng">
                <a:ea typeface="+mn-lt"/>
                <a:cs typeface="+mn-lt"/>
              </a:rPr>
              <a:t>near the release location</a:t>
            </a:r>
            <a:r>
              <a:rPr lang="en-US">
                <a:ea typeface="+mn-lt"/>
                <a:cs typeface="+mn-lt"/>
              </a:rPr>
              <a:t> which was located inside the closet. </a:t>
            </a:r>
            <a:endParaRPr lang="en-US">
              <a:cs typeface="Calibri"/>
            </a:endParaRPr>
          </a:p>
          <a:p>
            <a:r>
              <a:rPr lang="en-US">
                <a:ea typeface="+mn-lt"/>
                <a:cs typeface="+mn-lt"/>
              </a:rPr>
              <a:t>There was no ignition of the refrigerant outside the utility closet for either refrigerant. The candle ignition sources were placed near the point of release. </a:t>
            </a:r>
          </a:p>
          <a:p>
            <a:r>
              <a:rPr lang="en-US">
                <a:ea typeface="+mn-lt"/>
                <a:cs typeface="+mn-lt"/>
              </a:rPr>
              <a:t>Once the discharge started, these candles were immediately extinguished by the discharge. Ignition was observed once the electric arc was energized. </a:t>
            </a:r>
          </a:p>
          <a:p>
            <a:r>
              <a:rPr lang="en-US">
                <a:ea typeface="+mn-lt"/>
                <a:cs typeface="+mn-lt"/>
              </a:rPr>
              <a:t>The location of the electric arc and the discharge rate combined to limit the ignited volume to the immediate vicinity of the electric arc</a:t>
            </a:r>
            <a:r>
              <a:rPr lang="en-US" sz="1600">
                <a:ea typeface="+mn-lt"/>
                <a:cs typeface="+mn-lt"/>
              </a:rPr>
              <a:t>.</a:t>
            </a:r>
          </a:p>
          <a:p>
            <a:endParaRPr lang="en-US" sz="1100">
              <a:cs typeface="Calibri"/>
            </a:endParaRPr>
          </a:p>
        </p:txBody>
      </p:sp>
      <p:sp>
        <p:nvSpPr>
          <p:cNvPr id="13" name="Rectangle 12">
            <a:extLst>
              <a:ext uri="{FF2B5EF4-FFF2-40B4-BE49-F238E27FC236}">
                <a16:creationId xmlns:a16="http://schemas.microsoft.com/office/drawing/2014/main" id="{CADA4CA0-9A57-4FBE-A9E5-24DFC23C3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811CBAFA-D7E0-40A7-BB94-2C05304B4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extBox 4">
            <a:extLst>
              <a:ext uri="{FF2B5EF4-FFF2-40B4-BE49-F238E27FC236}">
                <a16:creationId xmlns:a16="http://schemas.microsoft.com/office/drawing/2014/main" id="{E94FAEA6-A2A9-4436-98A1-890256996315}"/>
              </a:ext>
            </a:extLst>
          </p:cNvPr>
          <p:cNvSpPr txBox="1"/>
          <p:nvPr/>
        </p:nvSpPr>
        <p:spPr>
          <a:xfrm>
            <a:off x="-112698" y="2648914"/>
            <a:ext cx="2786087" cy="830997"/>
          </a:xfrm>
          <a:prstGeom prst="rect">
            <a:avLst/>
          </a:prstGeom>
          <a:noFill/>
        </p:spPr>
        <p:txBody>
          <a:bodyPr wrap="square" rtlCol="0" anchor="t">
            <a:spAutoFit/>
          </a:bodyPr>
          <a:lstStyle/>
          <a:p>
            <a:r>
              <a:rPr lang="en-US" sz="1600"/>
              <a:t>9007-01 Figure 143 – Results  residential A/C Res06, R410A</a:t>
            </a:r>
          </a:p>
        </p:txBody>
      </p:sp>
      <p:sp>
        <p:nvSpPr>
          <p:cNvPr id="6" name="Footer Placeholder 5">
            <a:extLst>
              <a:ext uri="{FF2B5EF4-FFF2-40B4-BE49-F238E27FC236}">
                <a16:creationId xmlns:a16="http://schemas.microsoft.com/office/drawing/2014/main" id="{8BD24320-F745-4B6A-84F5-3E2AF847E91D}"/>
              </a:ext>
            </a:extLst>
          </p:cNvPr>
          <p:cNvSpPr>
            <a:spLocks noGrp="1"/>
          </p:cNvSpPr>
          <p:nvPr>
            <p:ph type="ftr" sz="quarter" idx="11"/>
          </p:nvPr>
        </p:nvSpPr>
        <p:spPr/>
        <p:txBody>
          <a:bodyPr/>
          <a:lstStyle/>
          <a:p>
            <a:r>
              <a:rPr lang="en-US"/>
              <a:t>©Air Conditioning, Heating, Refrigeration Institute 2020</a:t>
            </a:r>
          </a:p>
        </p:txBody>
      </p:sp>
      <p:pic>
        <p:nvPicPr>
          <p:cNvPr id="7" name="Picture 7" descr="A picture containing indoor, sitting, white, small&#10;&#10;Description generated with very high confidence">
            <a:extLst>
              <a:ext uri="{FF2B5EF4-FFF2-40B4-BE49-F238E27FC236}">
                <a16:creationId xmlns:a16="http://schemas.microsoft.com/office/drawing/2014/main" id="{824A1F94-5FE5-422E-A98C-E3E0AA447886}"/>
              </a:ext>
            </a:extLst>
          </p:cNvPr>
          <p:cNvPicPr>
            <a:picLocks noChangeAspect="1"/>
          </p:cNvPicPr>
          <p:nvPr/>
        </p:nvPicPr>
        <p:blipFill>
          <a:blip r:embed="rId3"/>
          <a:stretch>
            <a:fillRect/>
          </a:stretch>
        </p:blipFill>
        <p:spPr>
          <a:xfrm>
            <a:off x="51897" y="3436269"/>
            <a:ext cx="2054942" cy="2139148"/>
          </a:xfrm>
          <a:prstGeom prst="rect">
            <a:avLst/>
          </a:prstGeom>
        </p:spPr>
      </p:pic>
      <p:sp>
        <p:nvSpPr>
          <p:cNvPr id="12" name="TextBox 11">
            <a:extLst>
              <a:ext uri="{FF2B5EF4-FFF2-40B4-BE49-F238E27FC236}">
                <a16:creationId xmlns:a16="http://schemas.microsoft.com/office/drawing/2014/main" id="{FFCDFB1B-C3E6-40DC-B906-85D6AF8368C2}"/>
              </a:ext>
            </a:extLst>
          </p:cNvPr>
          <p:cNvSpPr txBox="1"/>
          <p:nvPr/>
        </p:nvSpPr>
        <p:spPr>
          <a:xfrm>
            <a:off x="86962" y="5685086"/>
            <a:ext cx="2656691" cy="584775"/>
          </a:xfrm>
          <a:prstGeom prst="rect">
            <a:avLst/>
          </a:prstGeom>
          <a:noFill/>
        </p:spPr>
        <p:txBody>
          <a:bodyPr wrap="square" rtlCol="0" anchor="t">
            <a:spAutoFit/>
          </a:bodyPr>
          <a:lstStyle/>
          <a:p>
            <a:r>
              <a:rPr lang="en-US" sz="1600"/>
              <a:t>9007-01 Figure 144 – Results for residential A/C Res07, R32</a:t>
            </a:r>
          </a:p>
        </p:txBody>
      </p:sp>
      <p:cxnSp>
        <p:nvCxnSpPr>
          <p:cNvPr id="8" name="Straight Arrow Connector 7">
            <a:extLst>
              <a:ext uri="{FF2B5EF4-FFF2-40B4-BE49-F238E27FC236}">
                <a16:creationId xmlns:a16="http://schemas.microsoft.com/office/drawing/2014/main" id="{2291BE13-B63F-4098-A625-F5EB234F7979}"/>
              </a:ext>
            </a:extLst>
          </p:cNvPr>
          <p:cNvCxnSpPr/>
          <p:nvPr/>
        </p:nvCxnSpPr>
        <p:spPr>
          <a:xfrm flipH="1" flipV="1">
            <a:off x="1010265" y="4144296"/>
            <a:ext cx="1120460" cy="5038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D222608-A7D3-4898-9025-3257F797035F}"/>
              </a:ext>
            </a:extLst>
          </p:cNvPr>
          <p:cNvSpPr txBox="1"/>
          <p:nvPr/>
        </p:nvSpPr>
        <p:spPr>
          <a:xfrm>
            <a:off x="2109530" y="4509852"/>
            <a:ext cx="781142" cy="646331"/>
          </a:xfrm>
          <a:prstGeom prst="rect">
            <a:avLst/>
          </a:prstGeom>
          <a:noFill/>
        </p:spPr>
        <p:txBody>
          <a:bodyPr wrap="square" rtlCol="0" anchor="t">
            <a:spAutoFit/>
          </a:bodyPr>
          <a:lstStyle/>
          <a:p>
            <a:r>
              <a:rPr lang="en-US"/>
              <a:t>small flame </a:t>
            </a:r>
            <a:endParaRPr lang="en-US">
              <a:cs typeface="Calibri"/>
            </a:endParaRPr>
          </a:p>
        </p:txBody>
      </p:sp>
    </p:spTree>
    <p:extLst>
      <p:ext uri="{BB962C8B-B14F-4D97-AF65-F5344CB8AC3E}">
        <p14:creationId xmlns:p14="http://schemas.microsoft.com/office/powerpoint/2010/main" val="42194021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DF01C-6B0D-4BAD-A280-B8EBFAB3EFA6}"/>
              </a:ext>
            </a:extLst>
          </p:cNvPr>
          <p:cNvSpPr>
            <a:spLocks noGrp="1"/>
          </p:cNvSpPr>
          <p:nvPr>
            <p:ph type="title"/>
          </p:nvPr>
        </p:nvSpPr>
        <p:spPr>
          <a:xfrm>
            <a:off x="838200" y="67759"/>
            <a:ext cx="10515600" cy="795881"/>
          </a:xfrm>
        </p:spPr>
        <p:txBody>
          <a:bodyPr/>
          <a:lstStyle/>
          <a:p>
            <a:pPr algn="ctr"/>
            <a:r>
              <a:rPr lang="en-US" b="1">
                <a:cs typeface="Calibri Light"/>
              </a:rPr>
              <a:t>Walk-in Cooler</a:t>
            </a:r>
          </a:p>
        </p:txBody>
      </p:sp>
      <p:sp>
        <p:nvSpPr>
          <p:cNvPr id="3" name="Content Placeholder 2">
            <a:extLst>
              <a:ext uri="{FF2B5EF4-FFF2-40B4-BE49-F238E27FC236}">
                <a16:creationId xmlns:a16="http://schemas.microsoft.com/office/drawing/2014/main" id="{1560D399-7FBD-4FE2-977C-B2C5E2EAE3B8}"/>
              </a:ext>
            </a:extLst>
          </p:cNvPr>
          <p:cNvSpPr>
            <a:spLocks noGrp="1"/>
          </p:cNvSpPr>
          <p:nvPr>
            <p:ph idx="1"/>
          </p:nvPr>
        </p:nvSpPr>
        <p:spPr/>
        <p:txBody>
          <a:bodyPr vert="horz" lIns="91440" tIns="45720" rIns="91440" bIns="45720" rtlCol="0" anchor="t">
            <a:normAutofit fontScale="92500" lnSpcReduction="20000"/>
          </a:bodyPr>
          <a:lstStyle/>
          <a:p>
            <a:pPr marL="0" indent="0">
              <a:buNone/>
            </a:pPr>
            <a:r>
              <a:rPr lang="en-US" sz="2200">
                <a:ea typeface="+mn-lt"/>
                <a:cs typeface="+mn-lt"/>
              </a:rPr>
              <a:t>The first two tests were for R455A and R457A at a target charge level with the walk-in door closed. The leak was created at the coil return band.  </a:t>
            </a:r>
            <a:endParaRPr lang="en-US">
              <a:ea typeface="+mn-lt"/>
              <a:cs typeface="+mn-lt"/>
            </a:endParaRPr>
          </a:p>
          <a:p>
            <a:pPr marL="0" indent="0">
              <a:buNone/>
            </a:pPr>
            <a:r>
              <a:rPr lang="en-US" sz="2200">
                <a:ea typeface="+mn-lt"/>
                <a:cs typeface="+mn-lt"/>
              </a:rPr>
              <a:t>This would be the worst case scenario when leaked refrigerants were trapped inside the walk-in box, and refrigerant has the tendency to pool when the refrigerant was forced to leave the unit cooler through the condensate drain and drop to the floor. Ignition occurred for both tests.</a:t>
            </a:r>
            <a:endParaRPr lang="en-US">
              <a:ea typeface="+mn-lt"/>
              <a:cs typeface="+mn-lt"/>
            </a:endParaRPr>
          </a:p>
          <a:p>
            <a:pPr marL="0" indent="0">
              <a:buNone/>
            </a:pPr>
            <a:r>
              <a:rPr lang="en-US" sz="2200">
                <a:ea typeface="+mn-lt"/>
                <a:cs typeface="+mn-lt"/>
              </a:rPr>
              <a:t>The tests were repeated with the walk-in door open to see if the refrigerants ignition may be mitigated due to the fact that they can dissipate outside the walk-in box. The position of the test room door, open or closed, appeared to have little impact on ignition results. </a:t>
            </a:r>
            <a:endParaRPr lang="en-US"/>
          </a:p>
          <a:p>
            <a:pPr marL="0" indent="0">
              <a:buNone/>
            </a:pPr>
            <a:r>
              <a:rPr lang="en-US" sz="2200">
                <a:ea typeface="+mn-lt"/>
                <a:cs typeface="+mn-lt"/>
              </a:rPr>
              <a:t>Testing results indicated that 13*LFL charge limit without mitigation may have risk under catastrophic refrigerant release. </a:t>
            </a:r>
          </a:p>
          <a:p>
            <a:pPr marL="0" indent="0">
              <a:buNone/>
            </a:pPr>
            <a:r>
              <a:rPr lang="en-US" sz="2200">
                <a:ea typeface="+mn-lt"/>
                <a:cs typeface="+mn-lt"/>
              </a:rPr>
              <a:t>The published 2-89 3ED is currently set an upper limit: </a:t>
            </a:r>
            <a:r>
              <a:rPr lang="en-US" sz="2200" i="1">
                <a:ea typeface="+mn-lt"/>
                <a:cs typeface="+mn-lt"/>
              </a:rPr>
              <a:t>“The refrigerant charge of flammable refrigerant in appliances with an incorporated refrigerant unit or motor-compressor</a:t>
            </a:r>
            <a:r>
              <a:rPr lang="en-US" sz="2200" b="1" i="1">
                <a:ea typeface="+mn-lt"/>
                <a:cs typeface="+mn-lt"/>
              </a:rPr>
              <a:t> shall not exceed 13 times the LFL of the flammable refrigerant or 1,2 kg in any refrigerating circuit, whichever is smaller</a:t>
            </a:r>
            <a:r>
              <a:rPr lang="en-US" sz="2200" i="1">
                <a:ea typeface="+mn-lt"/>
                <a:cs typeface="+mn-lt"/>
              </a:rPr>
              <a:t>.”</a:t>
            </a:r>
            <a:r>
              <a:rPr lang="en-US" sz="2200">
                <a:ea typeface="+mn-lt"/>
                <a:cs typeface="+mn-lt"/>
              </a:rPr>
              <a:t> </a:t>
            </a:r>
            <a:endParaRPr lang="en-US"/>
          </a:p>
        </p:txBody>
      </p:sp>
      <p:sp>
        <p:nvSpPr>
          <p:cNvPr id="4" name="TextBox 3">
            <a:extLst>
              <a:ext uri="{FF2B5EF4-FFF2-40B4-BE49-F238E27FC236}">
                <a16:creationId xmlns:a16="http://schemas.microsoft.com/office/drawing/2014/main" id="{C6A46783-69A4-4B3C-A670-8AC4FE0DB46A}"/>
              </a:ext>
            </a:extLst>
          </p:cNvPr>
          <p:cNvSpPr txBox="1"/>
          <p:nvPr/>
        </p:nvSpPr>
        <p:spPr>
          <a:xfrm>
            <a:off x="840059" y="867937"/>
            <a:ext cx="1051188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ea typeface="+mn-lt"/>
                <a:cs typeface="+mn-lt"/>
              </a:rPr>
              <a:t>The walk-in cooler scenario involved the use of a ceiling mounted commercial refrigeration unit with the refrigerant leak in the evaporator. The refrigerant release quantities were based on 13 m3 × LFL kg m3 (from draft version of IEC 60335-2-89) for R-455A and R-457A.</a:t>
            </a:r>
            <a:endParaRPr lang="en-US" i="1">
              <a:cs typeface="Calibri" panose="020F0502020204030204"/>
            </a:endParaRPr>
          </a:p>
        </p:txBody>
      </p:sp>
      <p:sp>
        <p:nvSpPr>
          <p:cNvPr id="5" name="Footer Placeholder 4">
            <a:extLst>
              <a:ext uri="{FF2B5EF4-FFF2-40B4-BE49-F238E27FC236}">
                <a16:creationId xmlns:a16="http://schemas.microsoft.com/office/drawing/2014/main" id="{0A88DE1C-F857-4A29-BE26-138CF2A73B1F}"/>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68964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CE462-1C80-4C0C-84FA-C35DA2D0B226}"/>
              </a:ext>
            </a:extLst>
          </p:cNvPr>
          <p:cNvSpPr>
            <a:spLocks noGrp="1"/>
          </p:cNvSpPr>
          <p:nvPr>
            <p:ph type="title"/>
          </p:nvPr>
        </p:nvSpPr>
        <p:spPr>
          <a:xfrm>
            <a:off x="258116" y="286603"/>
            <a:ext cx="11871766" cy="515137"/>
          </a:xfrm>
        </p:spPr>
        <p:txBody>
          <a:bodyPr>
            <a:normAutofit fontScale="90000"/>
          </a:bodyPr>
          <a:lstStyle/>
          <a:p>
            <a:r>
              <a:rPr lang="en-US" sz="4400">
                <a:ea typeface="+mj-lt"/>
                <a:cs typeface="+mj-lt"/>
              </a:rPr>
              <a:t>New Install with Existing Line-set –Exposed Piping </a:t>
            </a:r>
            <a:endParaRPr lang="en-US" sz="4400"/>
          </a:p>
        </p:txBody>
      </p:sp>
      <p:pic>
        <p:nvPicPr>
          <p:cNvPr id="4" name="Picture 4" descr="A screenshot of a cell phone&#10;&#10;Description generated with very high confidence">
            <a:extLst>
              <a:ext uri="{FF2B5EF4-FFF2-40B4-BE49-F238E27FC236}">
                <a16:creationId xmlns:a16="http://schemas.microsoft.com/office/drawing/2014/main" id="{4BFEDDA6-458E-476A-B60E-2E4BE92F60D2}"/>
              </a:ext>
            </a:extLst>
          </p:cNvPr>
          <p:cNvPicPr>
            <a:picLocks noChangeAspect="1"/>
          </p:cNvPicPr>
          <p:nvPr/>
        </p:nvPicPr>
        <p:blipFill>
          <a:blip r:embed="rId2"/>
          <a:stretch>
            <a:fillRect/>
          </a:stretch>
        </p:blipFill>
        <p:spPr>
          <a:xfrm>
            <a:off x="435908" y="801740"/>
            <a:ext cx="10574992" cy="4901871"/>
          </a:xfrm>
          <a:prstGeom prst="rect">
            <a:avLst/>
          </a:prstGeom>
        </p:spPr>
      </p:pic>
      <p:sp>
        <p:nvSpPr>
          <p:cNvPr id="3" name="Footer Placeholder 2">
            <a:extLst>
              <a:ext uri="{FF2B5EF4-FFF2-40B4-BE49-F238E27FC236}">
                <a16:creationId xmlns:a16="http://schemas.microsoft.com/office/drawing/2014/main" id="{56CD6FB0-BAAB-4CAD-B6B6-E89A60A97DA1}"/>
              </a:ext>
            </a:extLst>
          </p:cNvPr>
          <p:cNvSpPr>
            <a:spLocks noGrp="1"/>
          </p:cNvSpPr>
          <p:nvPr>
            <p:ph type="ftr" sz="quarter" idx="11"/>
          </p:nvPr>
        </p:nvSpPr>
        <p:spPr/>
        <p:txBody>
          <a:bodyPr/>
          <a:lstStyle/>
          <a:p>
            <a:r>
              <a:rPr lang="en-US"/>
              <a:t>©Air Conditioning, Heating, Refrigeration Institute 2020</a:t>
            </a:r>
          </a:p>
        </p:txBody>
      </p:sp>
      <p:sp>
        <p:nvSpPr>
          <p:cNvPr id="5" name="TextBox 4">
            <a:extLst>
              <a:ext uri="{FF2B5EF4-FFF2-40B4-BE49-F238E27FC236}">
                <a16:creationId xmlns:a16="http://schemas.microsoft.com/office/drawing/2014/main" id="{E7D06B68-A0FC-4BC5-918B-36CAB5020658}"/>
              </a:ext>
            </a:extLst>
          </p:cNvPr>
          <p:cNvSpPr txBox="1"/>
          <p:nvPr/>
        </p:nvSpPr>
        <p:spPr>
          <a:xfrm>
            <a:off x="435908" y="5737313"/>
            <a:ext cx="9889192" cy="646331"/>
          </a:xfrm>
          <a:prstGeom prst="rect">
            <a:avLst/>
          </a:prstGeom>
          <a:noFill/>
        </p:spPr>
        <p:txBody>
          <a:bodyPr wrap="square" rtlCol="0">
            <a:spAutoFit/>
          </a:bodyPr>
          <a:lstStyle/>
          <a:p>
            <a:r>
              <a:rPr lang="en-US">
                <a:solidFill>
                  <a:srgbClr val="FF0000"/>
                </a:solidFill>
              </a:rPr>
              <a:t>**</a:t>
            </a:r>
            <a:r>
              <a:rPr lang="en-US"/>
              <a:t> If there are joints in existing line-set in walls , those joints would have been inspected prior to cover up in original installation.</a:t>
            </a:r>
          </a:p>
        </p:txBody>
      </p:sp>
      <p:sp>
        <p:nvSpPr>
          <p:cNvPr id="7" name="TextBox 6">
            <a:extLst>
              <a:ext uri="{FF2B5EF4-FFF2-40B4-BE49-F238E27FC236}">
                <a16:creationId xmlns:a16="http://schemas.microsoft.com/office/drawing/2014/main" id="{AEA1273E-B1AC-40B9-8D19-5902329CC59D}"/>
              </a:ext>
            </a:extLst>
          </p:cNvPr>
          <p:cNvSpPr txBox="1"/>
          <p:nvPr/>
        </p:nvSpPr>
        <p:spPr>
          <a:xfrm>
            <a:off x="9377363" y="1504183"/>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8" name="TextBox 7">
            <a:extLst>
              <a:ext uri="{FF2B5EF4-FFF2-40B4-BE49-F238E27FC236}">
                <a16:creationId xmlns:a16="http://schemas.microsoft.com/office/drawing/2014/main" id="{ACEC6888-19B1-449B-BF81-C34E1736677E}"/>
              </a:ext>
            </a:extLst>
          </p:cNvPr>
          <p:cNvSpPr txBox="1"/>
          <p:nvPr/>
        </p:nvSpPr>
        <p:spPr>
          <a:xfrm>
            <a:off x="8786162" y="3049621"/>
            <a:ext cx="468967" cy="369332"/>
          </a:xfrm>
          <a:prstGeom prst="rect">
            <a:avLst/>
          </a:prstGeom>
          <a:noFill/>
        </p:spPr>
        <p:txBody>
          <a:bodyPr wrap="square" rtlCol="0">
            <a:spAutoFit/>
          </a:bodyPr>
          <a:lstStyle/>
          <a:p>
            <a:r>
              <a:rPr lang="en-US">
                <a:solidFill>
                  <a:srgbClr val="FF0000"/>
                </a:solidFill>
              </a:rPr>
              <a:t>**</a:t>
            </a:r>
            <a:endParaRPr lang="en-US"/>
          </a:p>
        </p:txBody>
      </p:sp>
      <p:sp>
        <p:nvSpPr>
          <p:cNvPr id="9" name="TextBox 8">
            <a:extLst>
              <a:ext uri="{FF2B5EF4-FFF2-40B4-BE49-F238E27FC236}">
                <a16:creationId xmlns:a16="http://schemas.microsoft.com/office/drawing/2014/main" id="{0D1D9975-9716-4C04-92F7-5AEF8DC3AC6A}"/>
              </a:ext>
            </a:extLst>
          </p:cNvPr>
          <p:cNvSpPr txBox="1"/>
          <p:nvPr/>
        </p:nvSpPr>
        <p:spPr>
          <a:xfrm>
            <a:off x="4420999" y="3049621"/>
            <a:ext cx="468967" cy="369332"/>
          </a:xfrm>
          <a:prstGeom prst="rect">
            <a:avLst/>
          </a:prstGeom>
          <a:noFill/>
        </p:spPr>
        <p:txBody>
          <a:bodyPr wrap="square" rtlCol="0">
            <a:spAutoFit/>
          </a:bodyPr>
          <a:lstStyle/>
          <a:p>
            <a:r>
              <a:rPr lang="en-US">
                <a:solidFill>
                  <a:srgbClr val="FF0000"/>
                </a:solidFill>
              </a:rPr>
              <a:t>**</a:t>
            </a:r>
            <a:endParaRPr lang="en-US"/>
          </a:p>
        </p:txBody>
      </p:sp>
      <p:sp>
        <p:nvSpPr>
          <p:cNvPr id="10" name="TextBox 9">
            <a:extLst>
              <a:ext uri="{FF2B5EF4-FFF2-40B4-BE49-F238E27FC236}">
                <a16:creationId xmlns:a16="http://schemas.microsoft.com/office/drawing/2014/main" id="{499952C7-AF92-438E-90A5-41E9273E525E}"/>
              </a:ext>
            </a:extLst>
          </p:cNvPr>
          <p:cNvSpPr txBox="1"/>
          <p:nvPr/>
        </p:nvSpPr>
        <p:spPr>
          <a:xfrm>
            <a:off x="9377363" y="1983851"/>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1" name="TextBox 10">
            <a:extLst>
              <a:ext uri="{FF2B5EF4-FFF2-40B4-BE49-F238E27FC236}">
                <a16:creationId xmlns:a16="http://schemas.microsoft.com/office/drawing/2014/main" id="{585483D4-A58E-4C5A-8FB1-4FC9D33CC659}"/>
              </a:ext>
            </a:extLst>
          </p:cNvPr>
          <p:cNvSpPr txBox="1"/>
          <p:nvPr/>
        </p:nvSpPr>
        <p:spPr>
          <a:xfrm>
            <a:off x="9344025" y="3120100"/>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2" name="TextBox 11">
            <a:extLst>
              <a:ext uri="{FF2B5EF4-FFF2-40B4-BE49-F238E27FC236}">
                <a16:creationId xmlns:a16="http://schemas.microsoft.com/office/drawing/2014/main" id="{7231F27C-7069-4D34-8288-817338A58825}"/>
              </a:ext>
            </a:extLst>
          </p:cNvPr>
          <p:cNvSpPr txBox="1"/>
          <p:nvPr/>
        </p:nvSpPr>
        <p:spPr>
          <a:xfrm>
            <a:off x="9344026" y="2488143"/>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3" name="TextBox 12">
            <a:extLst>
              <a:ext uri="{FF2B5EF4-FFF2-40B4-BE49-F238E27FC236}">
                <a16:creationId xmlns:a16="http://schemas.microsoft.com/office/drawing/2014/main" id="{42F4BE46-E64F-4F70-9B30-A538406835E1}"/>
              </a:ext>
            </a:extLst>
          </p:cNvPr>
          <p:cNvSpPr txBox="1"/>
          <p:nvPr/>
        </p:nvSpPr>
        <p:spPr>
          <a:xfrm>
            <a:off x="9363075" y="4989177"/>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4" name="TextBox 13">
            <a:extLst>
              <a:ext uri="{FF2B5EF4-FFF2-40B4-BE49-F238E27FC236}">
                <a16:creationId xmlns:a16="http://schemas.microsoft.com/office/drawing/2014/main" id="{49C4FE83-1974-4909-A967-FA3892D902FC}"/>
              </a:ext>
            </a:extLst>
          </p:cNvPr>
          <p:cNvSpPr txBox="1"/>
          <p:nvPr/>
        </p:nvSpPr>
        <p:spPr>
          <a:xfrm>
            <a:off x="9363075" y="3895189"/>
            <a:ext cx="1381125" cy="707886"/>
          </a:xfrm>
          <a:prstGeom prst="rect">
            <a:avLst/>
          </a:prstGeom>
          <a:solidFill>
            <a:schemeClr val="bg1"/>
          </a:solidFill>
        </p:spPr>
        <p:txBody>
          <a:bodyPr wrap="square" rtlCol="0">
            <a:spAutoFit/>
          </a:bodyPr>
          <a:lstStyle/>
          <a:p>
            <a:r>
              <a:rPr lang="en-US" sz="2000">
                <a:solidFill>
                  <a:srgbClr val="00B050"/>
                </a:solidFill>
              </a:rPr>
              <a:t>A2L more stringent</a:t>
            </a:r>
          </a:p>
        </p:txBody>
      </p:sp>
    </p:spTree>
    <p:extLst>
      <p:ext uri="{BB962C8B-B14F-4D97-AF65-F5344CB8AC3E}">
        <p14:creationId xmlns:p14="http://schemas.microsoft.com/office/powerpoint/2010/main" val="38914027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FF24B-0094-4B2E-B43A-D9AABFF71003}"/>
              </a:ext>
            </a:extLst>
          </p:cNvPr>
          <p:cNvSpPr>
            <a:spLocks noGrp="1"/>
          </p:cNvSpPr>
          <p:nvPr>
            <p:ph type="title"/>
          </p:nvPr>
        </p:nvSpPr>
        <p:spPr>
          <a:xfrm>
            <a:off x="47207" y="54287"/>
            <a:ext cx="12149253" cy="1665784"/>
          </a:xfrm>
        </p:spPr>
        <p:txBody>
          <a:bodyPr>
            <a:normAutofit/>
          </a:bodyPr>
          <a:lstStyle/>
          <a:p>
            <a:pPr algn="ctr"/>
            <a:r>
              <a:rPr lang="en-US" sz="4400" b="1">
                <a:cs typeface="Calibri Light"/>
              </a:rPr>
              <a:t>Reach-in Cooler</a:t>
            </a:r>
            <a:br>
              <a:rPr lang="en-US" sz="4400" b="1">
                <a:cs typeface="Calibri Light"/>
              </a:rPr>
            </a:br>
            <a:r>
              <a:rPr lang="en-US" sz="1800" i="1">
                <a:ea typeface="+mj-lt"/>
                <a:cs typeface="+mj-lt"/>
              </a:rPr>
              <a:t>The reach-in cooler scenario involved a product display refrigerator having an internal volume of 21 ft³ (0.59 m³), located in a convenience store with dimensions of 30 x 30 x 8-ft. high (9.1m x 9.1m x 2.4m). Tests with release quantities of 300g, 400g, and 500g were performed. The 500 g value is the current limit for class 2 flammable refrigerant in UL 471 edition 10 including revisions through November 2014. Four tests were conducted for this scenario using R-455A and R-457A refrigerants.</a:t>
            </a:r>
            <a:endParaRPr lang="en-US" sz="1800" i="1"/>
          </a:p>
        </p:txBody>
      </p:sp>
      <p:sp>
        <p:nvSpPr>
          <p:cNvPr id="12" name="Content Placeholder 11">
            <a:extLst>
              <a:ext uri="{FF2B5EF4-FFF2-40B4-BE49-F238E27FC236}">
                <a16:creationId xmlns:a16="http://schemas.microsoft.com/office/drawing/2014/main" id="{DE276A3A-DAE5-4F09-8E72-9AC9A968FDEE}"/>
              </a:ext>
            </a:extLst>
          </p:cNvPr>
          <p:cNvSpPr>
            <a:spLocks noGrp="1"/>
          </p:cNvSpPr>
          <p:nvPr>
            <p:ph sz="half" idx="1"/>
          </p:nvPr>
        </p:nvSpPr>
        <p:spPr/>
        <p:txBody>
          <a:bodyPr vert="horz" lIns="0" tIns="45720" rIns="0" bIns="45720" rtlCol="0" anchor="t">
            <a:normAutofit/>
          </a:bodyPr>
          <a:lstStyle/>
          <a:p>
            <a:r>
              <a:rPr lang="en-US" sz="2200">
                <a:ea typeface="+mn-lt"/>
                <a:cs typeface="+mn-lt"/>
              </a:rPr>
              <a:t>The reach-in cooler tests showed that ignition of the refrigerant occurs with a refrigerant release quantity greater than 300g. </a:t>
            </a:r>
          </a:p>
          <a:p>
            <a:r>
              <a:rPr lang="en-US" sz="2200">
                <a:ea typeface="+mn-lt"/>
                <a:cs typeface="+mn-lt"/>
              </a:rPr>
              <a:t>The fire spread indicated that  walls and corners in proximity of the reach-in cooler facilitate higher concentrations of refrigerants.</a:t>
            </a:r>
          </a:p>
          <a:p>
            <a:r>
              <a:rPr lang="en-US" sz="2200">
                <a:ea typeface="+mn-lt"/>
                <a:cs typeface="+mn-lt"/>
              </a:rPr>
              <a:t>In those cases where ignition occurred, the highest temperatures attained were near the floor level.</a:t>
            </a:r>
            <a:endParaRPr lang="en-US" sz="2200">
              <a:cs typeface="Calibri"/>
            </a:endParaRPr>
          </a:p>
        </p:txBody>
      </p:sp>
      <p:sp>
        <p:nvSpPr>
          <p:cNvPr id="4" name="Content Placeholder 3">
            <a:extLst>
              <a:ext uri="{FF2B5EF4-FFF2-40B4-BE49-F238E27FC236}">
                <a16:creationId xmlns:a16="http://schemas.microsoft.com/office/drawing/2014/main" id="{E8B7C9F1-8667-4797-BE99-23D26DEA0D54}"/>
              </a:ext>
            </a:extLst>
          </p:cNvPr>
          <p:cNvSpPr>
            <a:spLocks noGrp="1"/>
          </p:cNvSpPr>
          <p:nvPr>
            <p:ph sz="half" idx="2"/>
          </p:nvPr>
        </p:nvSpPr>
        <p:spPr/>
        <p:txBody>
          <a:bodyPr vert="horz" lIns="0" tIns="45720" rIns="0" bIns="45720" rtlCol="0" anchor="t">
            <a:normAutofit/>
          </a:bodyPr>
          <a:lstStyle/>
          <a:p>
            <a:r>
              <a:rPr lang="en-US" sz="2200">
                <a:ea typeface="+mn-lt"/>
                <a:cs typeface="+mn-lt"/>
              </a:rPr>
              <a:t>The 300 gram test showed some flaring of the candles due to the presence of refrigerant, but there was no visible spread of flame into the surrounding air. </a:t>
            </a:r>
          </a:p>
          <a:p>
            <a:r>
              <a:rPr lang="en-US" sz="2200">
                <a:ea typeface="+mn-lt"/>
                <a:cs typeface="+mn-lt"/>
              </a:rPr>
              <a:t>Maximum temperatures from the events increased with increasing charge size. Both 400 and 500 gram charge sizes resulted in ignition. </a:t>
            </a:r>
          </a:p>
          <a:p>
            <a:r>
              <a:rPr lang="en-US" sz="2200">
                <a:ea typeface="+mn-lt"/>
                <a:cs typeface="+mn-lt"/>
              </a:rPr>
              <a:t>R-455A had approximately 150 ºF lower maximum temperatures than R-457A for the same release mass of 500 grams.</a:t>
            </a:r>
            <a:endParaRPr lang="en-US" sz="2200">
              <a:cs typeface="Calibri"/>
            </a:endParaRPr>
          </a:p>
        </p:txBody>
      </p:sp>
      <p:sp>
        <p:nvSpPr>
          <p:cNvPr id="3" name="Footer Placeholder 2">
            <a:extLst>
              <a:ext uri="{FF2B5EF4-FFF2-40B4-BE49-F238E27FC236}">
                <a16:creationId xmlns:a16="http://schemas.microsoft.com/office/drawing/2014/main" id="{3633E555-F9AC-4507-8679-5885D0127117}"/>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0042196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FDD77-F6F4-45BD-ADB7-89B0458B5B06}"/>
              </a:ext>
            </a:extLst>
          </p:cNvPr>
          <p:cNvSpPr>
            <a:spLocks noGrp="1"/>
          </p:cNvSpPr>
          <p:nvPr>
            <p:ph type="title"/>
          </p:nvPr>
        </p:nvSpPr>
        <p:spPr>
          <a:xfrm>
            <a:off x="519223" y="34262"/>
            <a:ext cx="11321902" cy="586255"/>
          </a:xfrm>
        </p:spPr>
        <p:txBody>
          <a:bodyPr>
            <a:normAutofit fontScale="90000"/>
          </a:bodyPr>
          <a:lstStyle/>
          <a:p>
            <a:pPr algn="ctr"/>
            <a:r>
              <a:rPr lang="en-US" b="1">
                <a:ea typeface="+mj-lt"/>
                <a:cs typeface="+mj-lt"/>
              </a:rPr>
              <a:t>Hermetic Electrical Pass-Through Terminal Failure</a:t>
            </a:r>
            <a:endParaRPr lang="en-US" b="1">
              <a:cs typeface="Calibri Light" panose="020F0302020204030204"/>
            </a:endParaRPr>
          </a:p>
        </p:txBody>
      </p:sp>
      <p:sp>
        <p:nvSpPr>
          <p:cNvPr id="3" name="Content Placeholder 2">
            <a:extLst>
              <a:ext uri="{FF2B5EF4-FFF2-40B4-BE49-F238E27FC236}">
                <a16:creationId xmlns:a16="http://schemas.microsoft.com/office/drawing/2014/main" id="{EA386341-749A-485A-92C5-33099A132F9C}"/>
              </a:ext>
            </a:extLst>
          </p:cNvPr>
          <p:cNvSpPr>
            <a:spLocks noGrp="1"/>
          </p:cNvSpPr>
          <p:nvPr>
            <p:ph idx="1"/>
          </p:nvPr>
        </p:nvSpPr>
        <p:spPr>
          <a:xfrm>
            <a:off x="838200" y="1825625"/>
            <a:ext cx="10515600" cy="4794361"/>
          </a:xfrm>
        </p:spPr>
        <p:txBody>
          <a:bodyPr vert="horz" lIns="91440" tIns="45720" rIns="91440" bIns="45720" rtlCol="0" anchor="t">
            <a:normAutofit/>
          </a:bodyPr>
          <a:lstStyle/>
          <a:p>
            <a:r>
              <a:rPr lang="en-US" sz="2200">
                <a:ea typeface="+mn-lt"/>
                <a:cs typeface="+mn-lt"/>
              </a:rPr>
              <a:t>The results from the Hermetic Electrical Terminal failure tests showed that R-452B ignited under these test conditions. </a:t>
            </a:r>
          </a:p>
          <a:p>
            <a:r>
              <a:rPr lang="en-US" sz="2200">
                <a:ea typeface="+mn-lt"/>
                <a:cs typeface="+mn-lt"/>
              </a:rPr>
              <a:t>In the R-452B experiment, it was observed that the molded plug remained attached to the terminal which was different from all other experiments where the molded plug was completely ejected. </a:t>
            </a:r>
          </a:p>
          <a:p>
            <a:r>
              <a:rPr lang="en-US" sz="2200">
                <a:ea typeface="+mn-lt"/>
                <a:cs typeface="+mn-lt"/>
              </a:rPr>
              <a:t>The experiment with R-410A was repeated because of concern about the seating of the terminal plug on the electrical terminals. In both R-410A tests, there was no ignition. </a:t>
            </a:r>
          </a:p>
          <a:p>
            <a:r>
              <a:rPr lang="en-US" sz="2200">
                <a:ea typeface="+mn-lt"/>
                <a:cs typeface="+mn-lt"/>
              </a:rPr>
              <a:t>It was anticipated that R-32 would ignite under these same conditions, but an electrical interference from the electric arc influenced the solenoid valve controlling the refrigerant discharge and caused reduction in the overall rate of R-32 discharge. This slower rate of the R-32 discharge resulted in refrigerant/air mixtures that were not ignitable.</a:t>
            </a:r>
            <a:endParaRPr lang="en-US" sz="2200">
              <a:cs typeface="Calibri"/>
            </a:endParaRPr>
          </a:p>
        </p:txBody>
      </p:sp>
      <p:sp>
        <p:nvSpPr>
          <p:cNvPr id="4" name="TextBox 3">
            <a:extLst>
              <a:ext uri="{FF2B5EF4-FFF2-40B4-BE49-F238E27FC236}">
                <a16:creationId xmlns:a16="http://schemas.microsoft.com/office/drawing/2014/main" id="{7E1BEC22-BB80-443A-A2EA-B93094D51B36}"/>
              </a:ext>
            </a:extLst>
          </p:cNvPr>
          <p:cNvSpPr txBox="1"/>
          <p:nvPr/>
        </p:nvSpPr>
        <p:spPr>
          <a:xfrm>
            <a:off x="78926" y="518488"/>
            <a:ext cx="120360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ea typeface="+mn-lt"/>
                <a:cs typeface="+mn-lt"/>
              </a:rPr>
              <a:t>The Hermetic Electrical Terminal failure scenario involved the use of the outdoor section of a residential compressor/condenser unit. Four tests were conducted for this scenario using R-32, R-452B, and R-410A refrigerants. Each test was conducted using a new factory-built compressor charged with refrigerant and lubricating oil. A 1/8 inch hole was drilled in the Hermetic Electrical Terminal plug to represent a terminal failure</a:t>
            </a:r>
            <a:endParaRPr lang="en-US" i="1">
              <a:cs typeface="Calibri" panose="020F0502020204030204"/>
            </a:endParaRPr>
          </a:p>
        </p:txBody>
      </p:sp>
      <p:sp>
        <p:nvSpPr>
          <p:cNvPr id="5" name="Footer Placeholder 4">
            <a:extLst>
              <a:ext uri="{FF2B5EF4-FFF2-40B4-BE49-F238E27FC236}">
                <a16:creationId xmlns:a16="http://schemas.microsoft.com/office/drawing/2014/main" id="{D26EF132-7EDF-4CBE-AA9B-BF602F94C4F5}"/>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80161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E1AF813-2D2F-4B78-9216-388AF161ED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Rectangle 38">
            <a:extLst>
              <a:ext uri="{FF2B5EF4-FFF2-40B4-BE49-F238E27FC236}">
                <a16:creationId xmlns:a16="http://schemas.microsoft.com/office/drawing/2014/main" id="{C47181D2-95D5-4439-9BDF-14D4FDC7B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4" descr="A screenshot of a cell phone&#10;&#10;Description generated with very high confidence">
            <a:extLst>
              <a:ext uri="{FF2B5EF4-FFF2-40B4-BE49-F238E27FC236}">
                <a16:creationId xmlns:a16="http://schemas.microsoft.com/office/drawing/2014/main" id="{67E8E089-2C62-4CBB-A0A5-4203782B52E0}"/>
              </a:ext>
            </a:extLst>
          </p:cNvPr>
          <p:cNvPicPr>
            <a:picLocks noChangeAspect="1"/>
          </p:cNvPicPr>
          <p:nvPr/>
        </p:nvPicPr>
        <p:blipFill rotWithShape="1">
          <a:blip r:embed="rId2"/>
          <a:srcRect b="7544"/>
          <a:stretch/>
        </p:blipFill>
        <p:spPr>
          <a:xfrm>
            <a:off x="20" y="10"/>
            <a:ext cx="12191980" cy="6340632"/>
          </a:xfrm>
          <a:prstGeom prst="rect">
            <a:avLst/>
          </a:prstGeom>
        </p:spPr>
      </p:pic>
      <p:sp>
        <p:nvSpPr>
          <p:cNvPr id="2" name="Footer Placeholder 1">
            <a:extLst>
              <a:ext uri="{FF2B5EF4-FFF2-40B4-BE49-F238E27FC236}">
                <a16:creationId xmlns:a16="http://schemas.microsoft.com/office/drawing/2014/main" id="{70AD5C07-8494-4666-AF5F-A0A4E60272D7}"/>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9529996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8A5E5-4779-44B9-B51B-B1751C47F9CD}"/>
              </a:ext>
            </a:extLst>
          </p:cNvPr>
          <p:cNvSpPr>
            <a:spLocks noGrp="1"/>
          </p:cNvSpPr>
          <p:nvPr>
            <p:ph type="title"/>
          </p:nvPr>
        </p:nvSpPr>
        <p:spPr>
          <a:xfrm>
            <a:off x="364035" y="257848"/>
            <a:ext cx="10058400" cy="731890"/>
          </a:xfrm>
        </p:spPr>
        <p:txBody>
          <a:bodyPr/>
          <a:lstStyle/>
          <a:p>
            <a:r>
              <a:rPr lang="en-US">
                <a:cs typeface="Calibri Light"/>
              </a:rPr>
              <a:t>Unlicensed Contractors?</a:t>
            </a:r>
            <a:endParaRPr lang="en-US"/>
          </a:p>
        </p:txBody>
      </p:sp>
      <p:sp>
        <p:nvSpPr>
          <p:cNvPr id="3" name="Content Placeholder 2">
            <a:extLst>
              <a:ext uri="{FF2B5EF4-FFF2-40B4-BE49-F238E27FC236}">
                <a16:creationId xmlns:a16="http://schemas.microsoft.com/office/drawing/2014/main" id="{C03E7262-9417-4473-8E2A-D736E6E9C1AE}"/>
              </a:ext>
            </a:extLst>
          </p:cNvPr>
          <p:cNvSpPr>
            <a:spLocks noGrp="1"/>
          </p:cNvSpPr>
          <p:nvPr>
            <p:ph idx="1"/>
          </p:nvPr>
        </p:nvSpPr>
        <p:spPr>
          <a:xfrm>
            <a:off x="360031" y="1106847"/>
            <a:ext cx="11395130" cy="5001020"/>
          </a:xfrm>
        </p:spPr>
        <p:txBody>
          <a:bodyPr vert="horz" lIns="0" tIns="45720" rIns="0" bIns="45720" rtlCol="0" anchor="t">
            <a:noAutofit/>
          </a:bodyPr>
          <a:lstStyle/>
          <a:p>
            <a:pPr>
              <a:buFont typeface="Arial" panose="020F0502020204030204" pitchFamily="34" charset="0"/>
              <a:buChar char="•"/>
            </a:pPr>
            <a:r>
              <a:rPr lang="en-US" sz="1800">
                <a:cs typeface="Calibri"/>
              </a:rPr>
              <a:t> California State Law requires that all contractors be licensed by the California Contractors State License Board (CSLB). </a:t>
            </a:r>
          </a:p>
          <a:p>
            <a:pPr>
              <a:buFont typeface="Arial" panose="020F0502020204030204" pitchFamily="34" charset="0"/>
              <a:buChar char="•"/>
            </a:pPr>
            <a:r>
              <a:rPr lang="en-US" sz="1800">
                <a:cs typeface="Calibri"/>
              </a:rPr>
              <a:t> Various classifications. HVAC is C-20 "Warm Air Heating, Ventilating, and Air Conditioning".  There are over </a:t>
            </a:r>
            <a:r>
              <a:rPr lang="en-US" sz="1800">
                <a:cs typeface="Calibri"/>
                <a:hlinkClick r:id="rId2"/>
              </a:rPr>
              <a:t>12,000</a:t>
            </a:r>
            <a:r>
              <a:rPr lang="en-US" sz="1800">
                <a:cs typeface="Calibri"/>
              </a:rPr>
              <a:t> licensed HVAC contractors in CA.</a:t>
            </a:r>
          </a:p>
          <a:p>
            <a:pPr>
              <a:buFont typeface="Arial" panose="020F0502020204030204" pitchFamily="34" charset="0"/>
              <a:buChar char="•"/>
            </a:pPr>
            <a:r>
              <a:rPr lang="en-US" sz="1800">
                <a:cs typeface="Calibri"/>
              </a:rPr>
              <a:t> CSLB has enforcement authority. </a:t>
            </a:r>
          </a:p>
          <a:p>
            <a:pPr marL="383540" lvl="1">
              <a:buFont typeface="Arial" panose="020F0502020204030204" pitchFamily="34" charset="0"/>
              <a:buChar char="•"/>
            </a:pPr>
            <a:r>
              <a:rPr lang="en-US">
                <a:cs typeface="Calibri"/>
              </a:rPr>
              <a:t>CSLB has a Statewide Investigative Fraud Team (</a:t>
            </a:r>
            <a:r>
              <a:rPr lang="en-US">
                <a:cs typeface="Calibri"/>
                <a:hlinkClick r:id="rId3"/>
              </a:rPr>
              <a:t>SWIFT</a:t>
            </a:r>
            <a:r>
              <a:rPr lang="en-US">
                <a:cs typeface="Calibri"/>
              </a:rPr>
              <a:t>)</a:t>
            </a:r>
          </a:p>
          <a:p>
            <a:pPr marL="383540" lvl="1">
              <a:buFont typeface="Arial" panose="020F0502020204030204" pitchFamily="34" charset="0"/>
              <a:buChar char="•"/>
            </a:pPr>
            <a:r>
              <a:rPr lang="en-US">
                <a:cs typeface="Calibri"/>
              </a:rPr>
              <a:t>Cities separately enforce – </a:t>
            </a:r>
            <a:r>
              <a:rPr lang="en-US">
                <a:cs typeface="Calibri"/>
                <a:hlinkClick r:id="rId4"/>
              </a:rPr>
              <a:t>like San Francisco</a:t>
            </a:r>
            <a:endParaRPr lang="en-US">
              <a:cs typeface="Calibri"/>
            </a:endParaRPr>
          </a:p>
          <a:p>
            <a:pPr>
              <a:buFont typeface="Arial" panose="020F0502020204030204" pitchFamily="34" charset="0"/>
              <a:buChar char="•"/>
            </a:pPr>
            <a:r>
              <a:rPr lang="en-US" sz="1800">
                <a:cs typeface="Calibri"/>
              </a:rPr>
              <a:t> Consumers can easily check if a contractor is licensed or not.</a:t>
            </a:r>
          </a:p>
          <a:p>
            <a:pPr marL="383540" lvl="1">
              <a:buFont typeface="Arial" panose="020F0502020204030204" pitchFamily="34" charset="0"/>
              <a:buChar char="•"/>
            </a:pPr>
            <a:r>
              <a:rPr lang="en-US">
                <a:ea typeface="+mn-lt"/>
                <a:cs typeface="+mn-lt"/>
                <a:hlinkClick r:id="rId5"/>
              </a:rPr>
              <a:t>https://www2.cslb.ca.gov/OnlineServices/CheckLicenseII/CheckLicense.aspx</a:t>
            </a:r>
            <a:endParaRPr lang="en-US">
              <a:cs typeface="Calibri"/>
            </a:endParaRPr>
          </a:p>
          <a:p>
            <a:pPr>
              <a:buFont typeface="Arial" panose="020F0502020204030204" pitchFamily="34" charset="0"/>
              <a:buChar char="•"/>
            </a:pPr>
            <a:r>
              <a:rPr lang="en-US" sz="1800">
                <a:cs typeface="Calibri"/>
              </a:rPr>
              <a:t> Consumers can easily file complaints.</a:t>
            </a:r>
          </a:p>
          <a:p>
            <a:pPr marL="383540" lvl="1">
              <a:buFont typeface="Arial" panose="020F0502020204030204" pitchFamily="34" charset="0"/>
              <a:buChar char="•"/>
            </a:pPr>
            <a:r>
              <a:rPr lang="en-US">
                <a:ea typeface="+mn-lt"/>
                <a:cs typeface="+mn-lt"/>
                <a:hlinkClick r:id="rId6"/>
              </a:rPr>
              <a:t>https://www.cslb.ca.gov/Consumers/Filing_a_Complaint/</a:t>
            </a:r>
            <a:endParaRPr lang="en-US">
              <a:cs typeface="Calibri"/>
            </a:endParaRPr>
          </a:p>
          <a:p>
            <a:pPr>
              <a:buFont typeface="Arial" panose="020F0502020204030204" pitchFamily="34" charset="0"/>
              <a:buChar char="•"/>
            </a:pPr>
            <a:r>
              <a:rPr lang="en-US" sz="1800">
                <a:cs typeface="Calibri"/>
              </a:rPr>
              <a:t> Many cities actively promote use of, and checking for, licensed contractors. </a:t>
            </a:r>
          </a:p>
          <a:p>
            <a:pPr marL="383540" lvl="1">
              <a:buFont typeface="Arial" panose="020F0502020204030204" pitchFamily="34" charset="0"/>
              <a:buChar char="•"/>
            </a:pPr>
            <a:r>
              <a:rPr lang="en-US">
                <a:solidFill>
                  <a:schemeClr val="accent2">
                    <a:lumMod val="75000"/>
                  </a:schemeClr>
                </a:solidFill>
                <a:ea typeface="+mn-lt"/>
                <a:cs typeface="+mn-lt"/>
                <a:hlinkClick r:id="rId7"/>
              </a:rPr>
              <a:t>https://www.riverbank.org/182/Building</a:t>
            </a:r>
            <a:endParaRPr lang="en-US">
              <a:solidFill>
                <a:schemeClr val="accent2">
                  <a:lumMod val="75000"/>
                </a:schemeClr>
              </a:solidFill>
              <a:ea typeface="+mn-lt"/>
              <a:cs typeface="+mn-lt"/>
            </a:endParaRPr>
          </a:p>
          <a:p>
            <a:pPr marL="383540" lvl="1">
              <a:buFont typeface="Arial" panose="020F0502020204030204" pitchFamily="34" charset="0"/>
              <a:buChar char="•"/>
            </a:pPr>
            <a:r>
              <a:rPr lang="en-US">
                <a:solidFill>
                  <a:schemeClr val="accent2">
                    <a:lumMod val="75000"/>
                  </a:schemeClr>
                </a:solidFill>
                <a:ea typeface="+mn-lt"/>
                <a:cs typeface="+mn-lt"/>
                <a:hlinkClick r:id="rId8"/>
              </a:rPr>
              <a:t>https://www.ci.patterson.ca.us/140/Building-Division</a:t>
            </a:r>
            <a:endParaRPr lang="en-US">
              <a:solidFill>
                <a:schemeClr val="accent2">
                  <a:lumMod val="75000"/>
                </a:schemeClr>
              </a:solidFill>
              <a:ea typeface="+mn-lt"/>
              <a:cs typeface="+mn-lt"/>
            </a:endParaRPr>
          </a:p>
          <a:p>
            <a:pPr marL="383540" lvl="1">
              <a:buFont typeface="Arial" panose="020F0502020204030204" pitchFamily="34" charset="0"/>
              <a:buChar char="•"/>
            </a:pPr>
            <a:r>
              <a:rPr lang="en-US">
                <a:solidFill>
                  <a:schemeClr val="accent2">
                    <a:lumMod val="75000"/>
                  </a:schemeClr>
                </a:solidFill>
                <a:ea typeface="+mn-lt"/>
                <a:cs typeface="+mn-lt"/>
                <a:hlinkClick r:id="rId9"/>
              </a:rPr>
              <a:t>https://www.lacityattorney.org/unlicensed-contractor-fraud</a:t>
            </a:r>
            <a:r>
              <a:rPr lang="en-US">
                <a:ea typeface="+mn-lt"/>
                <a:cs typeface="+mn-lt"/>
              </a:rPr>
              <a:t> **PUBLIC CAMPAIGN**</a:t>
            </a:r>
            <a:endParaRPr lang="en-US">
              <a:cs typeface="Calibri" panose="020F0502020204030204"/>
            </a:endParaRPr>
          </a:p>
        </p:txBody>
      </p:sp>
      <p:sp>
        <p:nvSpPr>
          <p:cNvPr id="4" name="Footer Placeholder 3">
            <a:extLst>
              <a:ext uri="{FF2B5EF4-FFF2-40B4-BE49-F238E27FC236}">
                <a16:creationId xmlns:a16="http://schemas.microsoft.com/office/drawing/2014/main" id="{CD20E4DE-BDA9-4BAB-BE7F-886759CA8FAC}"/>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42394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F007E-CB05-4900-BAB7-76E52B018D33}"/>
              </a:ext>
            </a:extLst>
          </p:cNvPr>
          <p:cNvSpPr>
            <a:spLocks noGrp="1"/>
          </p:cNvSpPr>
          <p:nvPr>
            <p:ph type="title"/>
          </p:nvPr>
        </p:nvSpPr>
        <p:spPr>
          <a:xfrm>
            <a:off x="1097280" y="286603"/>
            <a:ext cx="10058400" cy="1350116"/>
          </a:xfrm>
        </p:spPr>
        <p:txBody>
          <a:bodyPr/>
          <a:lstStyle/>
          <a:p>
            <a:r>
              <a:rPr lang="en-US" b="1">
                <a:ea typeface="+mj-lt"/>
                <a:cs typeface="+mj-lt"/>
              </a:rPr>
              <a:t>Technician Training </a:t>
            </a:r>
            <a:endParaRPr lang="en-US"/>
          </a:p>
        </p:txBody>
      </p:sp>
      <p:sp>
        <p:nvSpPr>
          <p:cNvPr id="3" name="Content Placeholder 2">
            <a:extLst>
              <a:ext uri="{FF2B5EF4-FFF2-40B4-BE49-F238E27FC236}">
                <a16:creationId xmlns:a16="http://schemas.microsoft.com/office/drawing/2014/main" id="{581BF498-9F31-45F7-843D-12828A7375D2}"/>
              </a:ext>
            </a:extLst>
          </p:cNvPr>
          <p:cNvSpPr>
            <a:spLocks noGrp="1"/>
          </p:cNvSpPr>
          <p:nvPr>
            <p:ph idx="1"/>
          </p:nvPr>
        </p:nvSpPr>
        <p:spPr>
          <a:xfrm>
            <a:off x="393154" y="1990418"/>
            <a:ext cx="11592043" cy="4042651"/>
          </a:xfrm>
        </p:spPr>
        <p:txBody>
          <a:bodyPr vert="horz" lIns="0" tIns="45720" rIns="0" bIns="45720" rtlCol="0" anchor="t">
            <a:normAutofit/>
          </a:bodyPr>
          <a:lstStyle/>
          <a:p>
            <a:r>
              <a:rPr lang="en-US">
                <a:ea typeface="+mn-lt"/>
                <a:cs typeface="+mn-lt"/>
              </a:rPr>
              <a:t>Training Programs are available or in progress</a:t>
            </a:r>
            <a:endParaRPr lang="en-US">
              <a:cs typeface="Calibri" panose="020F0502020204030204"/>
            </a:endParaRPr>
          </a:p>
          <a:p>
            <a:r>
              <a:rPr lang="en-US">
                <a:ea typeface="+mn-lt"/>
                <a:cs typeface="+mn-lt"/>
              </a:rPr>
              <a:t>•ACCA found at: </a:t>
            </a:r>
            <a:r>
              <a:rPr lang="en-US">
                <a:ea typeface="+mn-lt"/>
                <a:cs typeface="+mn-lt"/>
                <a:hlinkClick r:id="rId2"/>
              </a:rPr>
              <a:t>https://www.acca.org/certification</a:t>
            </a:r>
            <a:endParaRPr lang="en-US"/>
          </a:p>
          <a:p>
            <a:r>
              <a:rPr lang="en-US">
                <a:ea typeface="+mn-lt"/>
                <a:cs typeface="+mn-lt"/>
              </a:rPr>
              <a:t>•NATE found at: </a:t>
            </a:r>
            <a:r>
              <a:rPr lang="en-US">
                <a:ea typeface="+mn-lt"/>
                <a:cs typeface="+mn-lt"/>
                <a:hlinkClick r:id="rId3"/>
              </a:rPr>
              <a:t>https://www.natex.org/site/1/Home</a:t>
            </a:r>
            <a:endParaRPr lang="en-US"/>
          </a:p>
          <a:p>
            <a:r>
              <a:rPr lang="en-US">
                <a:ea typeface="+mn-lt"/>
                <a:cs typeface="+mn-lt"/>
              </a:rPr>
              <a:t>•RSES found at: </a:t>
            </a:r>
            <a:r>
              <a:rPr lang="en-US" sz="1500">
                <a:ea typeface="+mn-lt"/>
                <a:cs typeface="+mn-lt"/>
              </a:rPr>
              <a:t> </a:t>
            </a:r>
            <a:r>
              <a:rPr lang="en-US" sz="1500">
                <a:ea typeface="+mn-lt"/>
                <a:cs typeface="+mn-lt"/>
                <a:hlinkClick r:id="rId4"/>
              </a:rPr>
              <a:t>https://www.rses.org/hydrocarbons.aspxhttps://www.rses.org/hydrocarbons.aspxhttps://www.rses.org/hydrocarbons.aspx</a:t>
            </a:r>
            <a:endParaRPr lang="en-US" sz="1500"/>
          </a:p>
          <a:p>
            <a:r>
              <a:rPr lang="en-US">
                <a:ea typeface="+mn-lt"/>
                <a:cs typeface="+mn-lt"/>
              </a:rPr>
              <a:t>•OEMs will have training and/or detailed service manuals in order for products to be listed (UL 60335-2-40 Annex DD)</a:t>
            </a:r>
            <a:endParaRPr lang="en-US"/>
          </a:p>
          <a:p>
            <a:r>
              <a:rPr lang="en-US">
                <a:ea typeface="+mn-lt"/>
                <a:cs typeface="+mn-lt"/>
              </a:rPr>
              <a:t>•The refrigeration market has already transitioned to A3s (vending machines, refrigerators) </a:t>
            </a:r>
            <a:endParaRPr lang="en-US"/>
          </a:p>
          <a:p>
            <a:pPr lvl="1">
              <a:buFont typeface="Arial" panose="020F0502020204030204" pitchFamily="34" charset="0"/>
              <a:buChar char="•"/>
            </a:pPr>
            <a:r>
              <a:rPr lang="en-US">
                <a:ea typeface="+mn-lt"/>
                <a:cs typeface="+mn-lt"/>
              </a:rPr>
              <a:t>IHACI Training (California contractor association): </a:t>
            </a:r>
            <a:endParaRPr lang="en-US">
              <a:cs typeface="Calibri" panose="020F0502020204030204"/>
            </a:endParaRPr>
          </a:p>
          <a:p>
            <a:r>
              <a:rPr lang="en-US" sz="1400">
                <a:ea typeface="+mn-lt"/>
                <a:cs typeface="+mn-lt"/>
                <a:hlinkClick r:id="rId5"/>
              </a:rPr>
              <a:t>http://www.ihaci.org/education-training/</a:t>
            </a:r>
            <a:r>
              <a:rPr lang="en-US" sz="1400">
                <a:ea typeface="+mn-lt"/>
                <a:cs typeface="+mn-lt"/>
              </a:rPr>
              <a:t> </a:t>
            </a:r>
          </a:p>
          <a:p>
            <a:r>
              <a:rPr lang="en-US" sz="1400">
                <a:ea typeface="+mn-lt"/>
                <a:cs typeface="+mn-lt"/>
                <a:hlinkClick r:id="rId6"/>
              </a:rPr>
              <a:t>http://www.ihaci.org/education-training/class-description/</a:t>
            </a:r>
            <a:r>
              <a:rPr lang="en-US" sz="1400">
                <a:ea typeface="+mn-lt"/>
                <a:cs typeface="+mn-lt"/>
              </a:rPr>
              <a:t> </a:t>
            </a:r>
            <a:endParaRPr lang="en-US" sz="1400"/>
          </a:p>
          <a:p>
            <a:endParaRPr lang="en-US">
              <a:cs typeface="Calibri"/>
            </a:endParaRPr>
          </a:p>
        </p:txBody>
      </p:sp>
      <p:pic>
        <p:nvPicPr>
          <p:cNvPr id="4" name="Picture 4" descr="A picture containing cup, mug, drawing&#10;&#10;Description generated with very high confidence">
            <a:extLst>
              <a:ext uri="{FF2B5EF4-FFF2-40B4-BE49-F238E27FC236}">
                <a16:creationId xmlns:a16="http://schemas.microsoft.com/office/drawing/2014/main" id="{305AAACF-937B-4154-8F98-E4D8D765512F}"/>
              </a:ext>
            </a:extLst>
          </p:cNvPr>
          <p:cNvPicPr>
            <a:picLocks noChangeAspect="1"/>
          </p:cNvPicPr>
          <p:nvPr/>
        </p:nvPicPr>
        <p:blipFill>
          <a:blip r:embed="rId7"/>
          <a:stretch>
            <a:fillRect/>
          </a:stretch>
        </p:blipFill>
        <p:spPr>
          <a:xfrm>
            <a:off x="8410171" y="2473776"/>
            <a:ext cx="2743200" cy="578296"/>
          </a:xfrm>
          <a:prstGeom prst="rect">
            <a:avLst/>
          </a:prstGeom>
        </p:spPr>
      </p:pic>
      <p:pic>
        <p:nvPicPr>
          <p:cNvPr id="5" name="Picture 5" descr="A picture containing drawing, food, room&#10;&#10;Description generated with very high confidence">
            <a:extLst>
              <a:ext uri="{FF2B5EF4-FFF2-40B4-BE49-F238E27FC236}">
                <a16:creationId xmlns:a16="http://schemas.microsoft.com/office/drawing/2014/main" id="{222D1BD5-78FB-42D8-AEDC-F1859E1D6F3C}"/>
              </a:ext>
            </a:extLst>
          </p:cNvPr>
          <p:cNvPicPr>
            <a:picLocks noChangeAspect="1"/>
          </p:cNvPicPr>
          <p:nvPr/>
        </p:nvPicPr>
        <p:blipFill>
          <a:blip r:embed="rId8"/>
          <a:stretch>
            <a:fillRect/>
          </a:stretch>
        </p:blipFill>
        <p:spPr>
          <a:xfrm>
            <a:off x="7294353" y="156083"/>
            <a:ext cx="1600200" cy="1628775"/>
          </a:xfrm>
          <a:prstGeom prst="rect">
            <a:avLst/>
          </a:prstGeom>
        </p:spPr>
      </p:pic>
      <p:pic>
        <p:nvPicPr>
          <p:cNvPr id="6" name="Picture 6" descr="A picture containing food, drawing&#10;&#10;Description generated with very high confidence">
            <a:extLst>
              <a:ext uri="{FF2B5EF4-FFF2-40B4-BE49-F238E27FC236}">
                <a16:creationId xmlns:a16="http://schemas.microsoft.com/office/drawing/2014/main" id="{7A2A9231-49CD-4595-BDC1-221B581808F0}"/>
              </a:ext>
            </a:extLst>
          </p:cNvPr>
          <p:cNvPicPr>
            <a:picLocks noChangeAspect="1"/>
          </p:cNvPicPr>
          <p:nvPr/>
        </p:nvPicPr>
        <p:blipFill>
          <a:blip r:embed="rId9"/>
          <a:stretch>
            <a:fillRect/>
          </a:stretch>
        </p:blipFill>
        <p:spPr>
          <a:xfrm>
            <a:off x="9236734" y="505454"/>
            <a:ext cx="2057400" cy="1476375"/>
          </a:xfrm>
          <a:prstGeom prst="rect">
            <a:avLst/>
          </a:prstGeom>
        </p:spPr>
      </p:pic>
      <p:sp>
        <p:nvSpPr>
          <p:cNvPr id="7" name="Footer Placeholder 6">
            <a:extLst>
              <a:ext uri="{FF2B5EF4-FFF2-40B4-BE49-F238E27FC236}">
                <a16:creationId xmlns:a16="http://schemas.microsoft.com/office/drawing/2014/main" id="{373A5BFC-54FC-4094-AA6C-D5C64FDC56B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1661641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7ED52-6AFB-4CC2-9376-B471BADE76B5}"/>
              </a:ext>
            </a:extLst>
          </p:cNvPr>
          <p:cNvSpPr>
            <a:spLocks noGrp="1"/>
          </p:cNvSpPr>
          <p:nvPr>
            <p:ph type="title"/>
          </p:nvPr>
        </p:nvSpPr>
        <p:spPr>
          <a:xfrm>
            <a:off x="1097280" y="286603"/>
            <a:ext cx="10707542" cy="1450757"/>
          </a:xfrm>
        </p:spPr>
        <p:txBody>
          <a:bodyPr/>
          <a:lstStyle/>
          <a:p>
            <a:r>
              <a:rPr lang="en-US"/>
              <a:t>Sensor Mitigation Strategy: Prevent Ignition</a:t>
            </a:r>
          </a:p>
        </p:txBody>
      </p:sp>
      <p:sp>
        <p:nvSpPr>
          <p:cNvPr id="3" name="Content Placeholder 2">
            <a:extLst>
              <a:ext uri="{FF2B5EF4-FFF2-40B4-BE49-F238E27FC236}">
                <a16:creationId xmlns:a16="http://schemas.microsoft.com/office/drawing/2014/main" id="{87C843D7-39AB-4051-A72E-AEB068E5FAF4}"/>
              </a:ext>
            </a:extLst>
          </p:cNvPr>
          <p:cNvSpPr>
            <a:spLocks noGrp="1"/>
          </p:cNvSpPr>
          <p:nvPr>
            <p:ph idx="1"/>
          </p:nvPr>
        </p:nvSpPr>
        <p:spPr/>
        <p:txBody>
          <a:bodyPr>
            <a:normAutofit/>
          </a:bodyPr>
          <a:lstStyle/>
          <a:p>
            <a:pPr lvl="1">
              <a:buFont typeface="Arial" panose="020B0604020202020204" pitchFamily="34" charset="0"/>
              <a:buChar char="•"/>
            </a:pPr>
            <a:r>
              <a:rPr lang="en-US" sz="2400"/>
              <a:t>Internal sensors detect refrigerant inside equipment before an external leak occurs.</a:t>
            </a:r>
          </a:p>
          <a:p>
            <a:pPr lvl="1">
              <a:buFont typeface="Arial" panose="020B0604020202020204" pitchFamily="34" charset="0"/>
              <a:buChar char="•"/>
            </a:pPr>
            <a:r>
              <a:rPr lang="en-US" sz="2400"/>
              <a:t>UL 60335-2-40 requires an internal sensors and controls to mitigate leak if the charge is above m1 where the greatest concentration will be so that it is detected. </a:t>
            </a:r>
          </a:p>
        </p:txBody>
      </p:sp>
      <p:sp>
        <p:nvSpPr>
          <p:cNvPr id="4" name="Footer Placeholder 3">
            <a:extLst>
              <a:ext uri="{FF2B5EF4-FFF2-40B4-BE49-F238E27FC236}">
                <a16:creationId xmlns:a16="http://schemas.microsoft.com/office/drawing/2014/main" id="{42DE726A-AB0F-4E98-9575-709383344A0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874227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1B669-596B-4DAB-9649-80F2C00BF905}"/>
              </a:ext>
            </a:extLst>
          </p:cNvPr>
          <p:cNvSpPr>
            <a:spLocks noGrp="1"/>
          </p:cNvSpPr>
          <p:nvPr>
            <p:ph type="title"/>
          </p:nvPr>
        </p:nvSpPr>
        <p:spPr/>
        <p:txBody>
          <a:bodyPr/>
          <a:lstStyle/>
          <a:p>
            <a:r>
              <a:rPr lang="en-US">
                <a:ea typeface="+mj-lt"/>
                <a:cs typeface="+mj-lt"/>
              </a:rPr>
              <a:t>Sensor Life</a:t>
            </a:r>
            <a:endParaRPr lang="en-US"/>
          </a:p>
        </p:txBody>
      </p:sp>
      <p:sp>
        <p:nvSpPr>
          <p:cNvPr id="3" name="Content Placeholder 2">
            <a:extLst>
              <a:ext uri="{FF2B5EF4-FFF2-40B4-BE49-F238E27FC236}">
                <a16:creationId xmlns:a16="http://schemas.microsoft.com/office/drawing/2014/main" id="{6AC00837-CE95-44CF-A935-76CE11680763}"/>
              </a:ext>
            </a:extLst>
          </p:cNvPr>
          <p:cNvSpPr>
            <a:spLocks noGrp="1"/>
          </p:cNvSpPr>
          <p:nvPr>
            <p:ph idx="1"/>
          </p:nvPr>
        </p:nvSpPr>
        <p:spPr>
          <a:xfrm>
            <a:off x="1097280" y="1845734"/>
            <a:ext cx="10390094" cy="4023360"/>
          </a:xfrm>
        </p:spPr>
        <p:txBody>
          <a:bodyPr vert="horz" lIns="0" tIns="45720" rIns="0" bIns="45720" rtlCol="0" anchor="t">
            <a:normAutofit/>
          </a:bodyPr>
          <a:lstStyle/>
          <a:p>
            <a:r>
              <a:rPr lang="en-US">
                <a:ea typeface="+mn-lt"/>
                <a:cs typeface="+mn-lt"/>
              </a:rPr>
              <a:t>•What happens if expected sensor life is shorter than expected product life? </a:t>
            </a:r>
            <a:endParaRPr lang="en-US">
              <a:cs typeface="Calibri" panose="020F0502020204030204"/>
            </a:endParaRPr>
          </a:p>
          <a:p>
            <a:r>
              <a:rPr lang="en-US">
                <a:ea typeface="+mn-lt"/>
                <a:cs typeface="+mn-lt"/>
              </a:rPr>
              <a:t>•UL 60335-2-40 addresses this situation.</a:t>
            </a:r>
            <a:endParaRPr lang="en-US"/>
          </a:p>
          <a:p>
            <a:r>
              <a:rPr lang="en-US">
                <a:ea typeface="+mn-lt"/>
                <a:cs typeface="+mn-lt"/>
              </a:rPr>
              <a:t>•Sensors are either “refrigerant sensor” or “limited life refrigerant sensor.”</a:t>
            </a:r>
            <a:endParaRPr lang="en-US"/>
          </a:p>
          <a:p>
            <a:r>
              <a:rPr lang="en-US">
                <a:ea typeface="+mn-lt"/>
                <a:cs typeface="+mn-lt"/>
              </a:rPr>
              <a:t>•Annex LL .8 addresses this situation by mandating that if a sensor would need to be replaced, it must take by going into continuous circulation mode at a minimum airflow.</a:t>
            </a:r>
            <a:endParaRPr lang="en-US"/>
          </a:p>
          <a:p>
            <a:r>
              <a:rPr lang="en-US">
                <a:ea typeface="+mn-lt"/>
                <a:cs typeface="+mn-lt"/>
              </a:rPr>
              <a:t>Lifetime depends on which product the manufacturer selects. Many have reported that sensors can outlast equipment.</a:t>
            </a:r>
          </a:p>
          <a:p>
            <a:r>
              <a:rPr lang="en-US">
                <a:ea typeface="+mn-lt"/>
                <a:cs typeface="+mn-lt"/>
              </a:rPr>
              <a:t>Similar to smoke detectors, self-test is required to detect failure just in case there is a premature failure</a:t>
            </a:r>
          </a:p>
          <a:p>
            <a:r>
              <a:rPr lang="en-US">
                <a:ea typeface="+mn-lt"/>
                <a:cs typeface="+mn-lt"/>
              </a:rPr>
              <a:t>The same requirement applies for failure of self-check.</a:t>
            </a:r>
            <a:endParaRPr lang="en-US"/>
          </a:p>
        </p:txBody>
      </p:sp>
      <p:sp>
        <p:nvSpPr>
          <p:cNvPr id="4" name="Footer Placeholder 3">
            <a:extLst>
              <a:ext uri="{FF2B5EF4-FFF2-40B4-BE49-F238E27FC236}">
                <a16:creationId xmlns:a16="http://schemas.microsoft.com/office/drawing/2014/main" id="{5E1CBFBC-A80D-4D25-903C-85A376FC39CB}"/>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0392226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110" y="-943"/>
            <a:ext cx="10058400" cy="1061430"/>
          </a:xfrm>
        </p:spPr>
        <p:txBody>
          <a:bodyPr/>
          <a:lstStyle/>
          <a:p>
            <a:pPr algn="ctr"/>
            <a:r>
              <a:rPr lang="en-US"/>
              <a:t>Leak Sensing and Mitigation Operation</a:t>
            </a:r>
          </a:p>
        </p:txBody>
      </p:sp>
      <p:sp>
        <p:nvSpPr>
          <p:cNvPr id="3" name="Content Placeholder 2"/>
          <p:cNvSpPr>
            <a:spLocks noGrp="1"/>
          </p:cNvSpPr>
          <p:nvPr>
            <p:ph idx="1"/>
          </p:nvPr>
        </p:nvSpPr>
        <p:spPr>
          <a:xfrm>
            <a:off x="336519" y="1270640"/>
            <a:ext cx="7149579" cy="4900378"/>
          </a:xfrm>
          <a:solidFill>
            <a:schemeClr val="bg1"/>
          </a:solidFill>
        </p:spPr>
        <p:txBody>
          <a:bodyPr vert="horz" lIns="0" tIns="45720" rIns="0" bIns="45720" rtlCol="0" anchor="t">
            <a:normAutofit/>
          </a:bodyPr>
          <a:lstStyle/>
          <a:p>
            <a:pPr marL="339725" indent="-339725">
              <a:buFont typeface="Arial" panose="020B0604020202020204" pitchFamily="34" charset="0"/>
              <a:buChar char="•"/>
            </a:pPr>
            <a:r>
              <a:rPr lang="en-US"/>
              <a:t>The approach used by Safety Standards for the application of A2L refrigerants is to sense the leaking refrigerant inside the unit and automatically mitigate using circulated airflow before the refrigerant reaches 25% of LFL in the occupied space outside the unit.</a:t>
            </a:r>
            <a:endParaRPr lang="en-US">
              <a:cs typeface="Calibri"/>
            </a:endParaRPr>
          </a:p>
          <a:p>
            <a:pPr marL="631825" lvl="1" indent="-339725">
              <a:buFont typeface="Wingdings" panose="05000000000000000000" pitchFamily="2" charset="2"/>
              <a:buChar char="ü"/>
            </a:pPr>
            <a:r>
              <a:rPr lang="en-US" sz="2000"/>
              <a:t>Refrigerant sensors/detectors are required to factory installed in the unit and qualified and certified for settings and accuracy as well as location</a:t>
            </a:r>
            <a:endParaRPr lang="en-US" sz="2000">
              <a:cs typeface="Calibri"/>
            </a:endParaRPr>
          </a:p>
          <a:p>
            <a:pPr marL="631825" lvl="1" indent="-339725">
              <a:buFont typeface="Wingdings" panose="05000000000000000000" pitchFamily="2" charset="2"/>
              <a:buChar char="ü"/>
            </a:pPr>
            <a:r>
              <a:rPr lang="en-US" sz="2000"/>
              <a:t>When the sensor/detector detects a refrigerant leak, inside the units the indoor fan is turned on to circulate airflow and dilute the refrigerant.  The fan continues to run until the detector resets plus and additional 5 mins.</a:t>
            </a:r>
            <a:endParaRPr lang="en-US" sz="2000">
              <a:cs typeface="Calibri"/>
            </a:endParaRPr>
          </a:p>
          <a:p>
            <a:pPr marL="631825" lvl="1" indent="-339725">
              <a:buFont typeface="Wingdings" panose="05000000000000000000" pitchFamily="2" charset="2"/>
              <a:buChar char="ü"/>
            </a:pPr>
            <a:r>
              <a:rPr lang="en-US" sz="2000"/>
              <a:t>Alternate approach is continuous fan operation, but that increases energy use</a:t>
            </a:r>
            <a:endParaRPr lang="en-US" sz="2000">
              <a:cs typeface="Calibri"/>
            </a:endParaRPr>
          </a:p>
          <a:p>
            <a:pPr marL="282575" indent="-282575">
              <a:buFont typeface="Arial" panose="020B0604020202020204" pitchFamily="34" charset="0"/>
              <a:buChar char="•"/>
            </a:pPr>
            <a:r>
              <a:rPr lang="en-US"/>
              <a:t>Annex MM of UL60335-2-40 has defined requirements for qualification of the sensor/detector location</a:t>
            </a:r>
            <a:endParaRPr lang="en-US">
              <a:cs typeface="Calibri"/>
            </a:endParaRPr>
          </a:p>
        </p:txBody>
      </p:sp>
      <p:pic>
        <p:nvPicPr>
          <p:cNvPr id="5" name="Picture 4"/>
          <p:cNvPicPr>
            <a:picLocks noChangeAspect="1"/>
          </p:cNvPicPr>
          <p:nvPr/>
        </p:nvPicPr>
        <p:blipFill>
          <a:blip r:embed="rId2"/>
          <a:stretch>
            <a:fillRect/>
          </a:stretch>
        </p:blipFill>
        <p:spPr>
          <a:xfrm>
            <a:off x="7843099" y="1938139"/>
            <a:ext cx="4018961" cy="2021923"/>
          </a:xfrm>
          <a:prstGeom prst="rect">
            <a:avLst/>
          </a:prstGeom>
        </p:spPr>
      </p:pic>
      <p:sp>
        <p:nvSpPr>
          <p:cNvPr id="6" name="Rounded Rectangle 5"/>
          <p:cNvSpPr/>
          <p:nvPr/>
        </p:nvSpPr>
        <p:spPr>
          <a:xfrm>
            <a:off x="9191134" y="1845734"/>
            <a:ext cx="2762054" cy="98230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9584879" y="4128941"/>
            <a:ext cx="1317399" cy="1980984"/>
          </a:xfrm>
          <a:prstGeom prst="rect">
            <a:avLst/>
          </a:prstGeom>
        </p:spPr>
      </p:pic>
      <p:sp>
        <p:nvSpPr>
          <p:cNvPr id="8" name="TextBox 7"/>
          <p:cNvSpPr txBox="1"/>
          <p:nvPr/>
        </p:nvSpPr>
        <p:spPr>
          <a:xfrm>
            <a:off x="7390614" y="4750101"/>
            <a:ext cx="1338893" cy="307777"/>
          </a:xfrm>
          <a:prstGeom prst="rect">
            <a:avLst/>
          </a:prstGeom>
          <a:noFill/>
        </p:spPr>
        <p:txBody>
          <a:bodyPr wrap="none" rtlCol="0">
            <a:spAutoFit/>
          </a:bodyPr>
          <a:lstStyle/>
          <a:p>
            <a:r>
              <a:rPr lang="en-US" sz="1400"/>
              <a:t>Sensor Location</a:t>
            </a:r>
          </a:p>
        </p:txBody>
      </p:sp>
      <p:cxnSp>
        <p:nvCxnSpPr>
          <p:cNvPr id="10" name="Straight Arrow Connector 9"/>
          <p:cNvCxnSpPr>
            <a:stCxn id="8" idx="3"/>
          </p:cNvCxnSpPr>
          <p:nvPr/>
        </p:nvCxnSpPr>
        <p:spPr>
          <a:xfrm>
            <a:off x="8729507" y="4903990"/>
            <a:ext cx="1404307" cy="4033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D6657C93-9DE5-4E71-BACE-929462797C8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9434081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206" y="418578"/>
            <a:ext cx="11576115" cy="844613"/>
          </a:xfrm>
        </p:spPr>
        <p:txBody>
          <a:bodyPr/>
          <a:lstStyle/>
          <a:p>
            <a:pPr algn="ctr"/>
            <a:r>
              <a:rPr lang="en-US"/>
              <a:t>UL60335-2-40 Sensor Location Requirements</a:t>
            </a:r>
          </a:p>
        </p:txBody>
      </p:sp>
      <p:sp>
        <p:nvSpPr>
          <p:cNvPr id="3" name="Content Placeholder 2"/>
          <p:cNvSpPr>
            <a:spLocks noGrp="1"/>
          </p:cNvSpPr>
          <p:nvPr>
            <p:ph idx="1"/>
          </p:nvPr>
        </p:nvSpPr>
        <p:spPr/>
        <p:txBody>
          <a:bodyPr>
            <a:normAutofit/>
          </a:bodyPr>
          <a:lstStyle/>
          <a:p>
            <a:pPr>
              <a:spcBef>
                <a:spcPts val="0"/>
              </a:spcBef>
              <a:spcAft>
                <a:spcPts val="0"/>
              </a:spcAft>
            </a:pPr>
            <a:r>
              <a:rPr lang="en-US"/>
              <a:t>As per annex MM 2.6</a:t>
            </a:r>
          </a:p>
          <a:p>
            <a:pPr>
              <a:spcBef>
                <a:spcPts val="0"/>
              </a:spcBef>
              <a:spcAft>
                <a:spcPts val="0"/>
              </a:spcAft>
            </a:pPr>
            <a:endParaRPr lang="en-US"/>
          </a:p>
          <a:p>
            <a:pPr>
              <a:spcBef>
                <a:spcPts val="0"/>
              </a:spcBef>
              <a:spcAft>
                <a:spcPts val="0"/>
              </a:spcAft>
            </a:pPr>
            <a:r>
              <a:rPr lang="en-US"/>
              <a:t>The measured concentration of refrigerant gas at the location of the REFRIGERANT DETECTION</a:t>
            </a:r>
          </a:p>
          <a:p>
            <a:pPr>
              <a:spcBef>
                <a:spcPts val="0"/>
              </a:spcBef>
              <a:spcAft>
                <a:spcPts val="0"/>
              </a:spcAft>
            </a:pPr>
            <a:r>
              <a:rPr lang="en-US"/>
              <a:t>SYSTEM sensor shall exceed the set point of the detection system used within 90 s from the start of the release. Where multiple sensors are applied with the REFRIGERANT DETECTION SYSTEM, if the concentration at any single sensor location exceeds the set point of the detection system used within 90 s from the start of the release, the REFRIGERANT DETECTION SYSTEM sensor location shall be considered in compliance.</a:t>
            </a:r>
          </a:p>
        </p:txBody>
      </p:sp>
      <p:cxnSp>
        <p:nvCxnSpPr>
          <p:cNvPr id="5" name="Straight Connector 4"/>
          <p:cNvCxnSpPr/>
          <p:nvPr/>
        </p:nvCxnSpPr>
        <p:spPr>
          <a:xfrm>
            <a:off x="12192000" y="44211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734533" y="4637988"/>
            <a:ext cx="829558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t">
            <a:spAutoFit/>
          </a:bodyPr>
          <a:lstStyle/>
          <a:p>
            <a:pPr algn="ctr"/>
            <a:r>
              <a:rPr lang="en-US"/>
              <a:t>The purpose of this test is to determine if the selected location of the sensor is in a good place to detect a leak inside the unit and acceptable to detect a leak.  </a:t>
            </a:r>
          </a:p>
        </p:txBody>
      </p:sp>
      <p:sp>
        <p:nvSpPr>
          <p:cNvPr id="4" name="Footer Placeholder 3">
            <a:extLst>
              <a:ext uri="{FF2B5EF4-FFF2-40B4-BE49-F238E27FC236}">
                <a16:creationId xmlns:a16="http://schemas.microsoft.com/office/drawing/2014/main" id="{F19CE3BD-CA92-417B-8BCA-0FDACED96C8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6967935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787" y="548553"/>
            <a:ext cx="10058400" cy="788053"/>
          </a:xfrm>
        </p:spPr>
        <p:txBody>
          <a:bodyPr/>
          <a:lstStyle/>
          <a:p>
            <a:pPr algn="ctr"/>
            <a:r>
              <a:rPr lang="en-US"/>
              <a:t>Leak Sensing and Mitigation Operation</a:t>
            </a:r>
          </a:p>
        </p:txBody>
      </p:sp>
      <p:sp>
        <p:nvSpPr>
          <p:cNvPr id="3" name="Content Placeholder 2"/>
          <p:cNvSpPr>
            <a:spLocks noGrp="1"/>
          </p:cNvSpPr>
          <p:nvPr>
            <p:ph idx="1"/>
          </p:nvPr>
        </p:nvSpPr>
        <p:spPr>
          <a:xfrm>
            <a:off x="375051" y="1845734"/>
            <a:ext cx="11502858" cy="4023360"/>
          </a:xfrm>
        </p:spPr>
        <p:txBody>
          <a:bodyPr vert="horz" lIns="0" tIns="45720" rIns="0" bIns="45720" rtlCol="0" anchor="t">
            <a:normAutofit/>
          </a:bodyPr>
          <a:lstStyle/>
          <a:p>
            <a:r>
              <a:rPr lang="en-US"/>
              <a:t>The figures show the results of the CFD and testing at the entrance to the short return duct (location 5) </a:t>
            </a:r>
          </a:p>
        </p:txBody>
      </p:sp>
      <p:grpSp>
        <p:nvGrpSpPr>
          <p:cNvPr id="4" name="Group 3"/>
          <p:cNvGrpSpPr/>
          <p:nvPr/>
        </p:nvGrpSpPr>
        <p:grpSpPr>
          <a:xfrm>
            <a:off x="2095271" y="2446435"/>
            <a:ext cx="1157048" cy="1573664"/>
            <a:chOff x="7458094" y="1292992"/>
            <a:chExt cx="1821544" cy="2658713"/>
          </a:xfrm>
        </p:grpSpPr>
        <p:grpSp>
          <p:nvGrpSpPr>
            <p:cNvPr id="5" name="Group 4"/>
            <p:cNvGrpSpPr/>
            <p:nvPr/>
          </p:nvGrpSpPr>
          <p:grpSpPr>
            <a:xfrm>
              <a:off x="7458094" y="1292992"/>
              <a:ext cx="1728979" cy="2524125"/>
              <a:chOff x="10217336" y="400544"/>
              <a:chExt cx="1728979" cy="2524125"/>
            </a:xfrm>
          </p:grpSpPr>
          <p:pic>
            <p:nvPicPr>
              <p:cNvPr id="7" name="Picture 6"/>
              <p:cNvPicPr>
                <a:picLocks noChangeAspect="1"/>
              </p:cNvPicPr>
              <p:nvPr/>
            </p:nvPicPr>
            <p:blipFill>
              <a:blip r:embed="rId2"/>
              <a:stretch>
                <a:fillRect/>
              </a:stretch>
            </p:blipFill>
            <p:spPr>
              <a:xfrm>
                <a:off x="10217336" y="400544"/>
                <a:ext cx="1728979" cy="2524125"/>
              </a:xfrm>
              <a:prstGeom prst="rect">
                <a:avLst/>
              </a:prstGeom>
            </p:spPr>
          </p:pic>
          <p:sp>
            <p:nvSpPr>
              <p:cNvPr id="8" name="Oval 7"/>
              <p:cNvSpPr/>
              <p:nvPr/>
            </p:nvSpPr>
            <p:spPr>
              <a:xfrm>
                <a:off x="11417213" y="2600919"/>
                <a:ext cx="198391" cy="198347"/>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p:cNvSpPr txBox="1"/>
            <p:nvPr/>
          </p:nvSpPr>
          <p:spPr>
            <a:xfrm>
              <a:off x="8776034" y="3118748"/>
              <a:ext cx="503604" cy="832957"/>
            </a:xfrm>
            <a:prstGeom prst="rect">
              <a:avLst/>
            </a:prstGeom>
            <a:noFill/>
          </p:spPr>
          <p:txBody>
            <a:bodyPr wrap="square" rtlCol="0">
              <a:spAutoFit/>
            </a:bodyPr>
            <a:lstStyle/>
            <a:p>
              <a:r>
                <a:rPr lang="en-US" sz="3200" b="1">
                  <a:solidFill>
                    <a:srgbClr val="FF0000"/>
                  </a:solidFill>
                  <a:latin typeface="Arial" panose="020B0604020202020204" pitchFamily="34" charset="0"/>
                  <a:cs typeface="Arial" panose="020B0604020202020204" pitchFamily="34" charset="0"/>
                </a:rPr>
                <a:t>5</a:t>
              </a:r>
            </a:p>
          </p:txBody>
        </p:sp>
      </p:grpSp>
      <p:grpSp>
        <p:nvGrpSpPr>
          <p:cNvPr id="9" name="Group 8"/>
          <p:cNvGrpSpPr/>
          <p:nvPr/>
        </p:nvGrpSpPr>
        <p:grpSpPr>
          <a:xfrm>
            <a:off x="3381585" y="2332432"/>
            <a:ext cx="8335933" cy="3403076"/>
            <a:chOff x="2007638" y="1274246"/>
            <a:chExt cx="9052931" cy="3571473"/>
          </a:xfrm>
        </p:grpSpPr>
        <p:grpSp>
          <p:nvGrpSpPr>
            <p:cNvPr id="10" name="Group 9"/>
            <p:cNvGrpSpPr/>
            <p:nvPr/>
          </p:nvGrpSpPr>
          <p:grpSpPr>
            <a:xfrm>
              <a:off x="2007638" y="1591064"/>
              <a:ext cx="8090867" cy="3254655"/>
              <a:chOff x="2007638" y="1591064"/>
              <a:chExt cx="8090867" cy="3254655"/>
            </a:xfrm>
          </p:grpSpPr>
          <p:pic>
            <p:nvPicPr>
              <p:cNvPr id="15" name="Picture 14"/>
              <p:cNvPicPr>
                <a:picLocks noChangeAspect="1"/>
              </p:cNvPicPr>
              <p:nvPr/>
            </p:nvPicPr>
            <p:blipFill>
              <a:blip r:embed="rId3"/>
              <a:stretch>
                <a:fillRect/>
              </a:stretch>
            </p:blipFill>
            <p:spPr>
              <a:xfrm>
                <a:off x="2375735" y="1591064"/>
                <a:ext cx="7658602" cy="975934"/>
              </a:xfrm>
              <a:prstGeom prst="rect">
                <a:avLst/>
              </a:prstGeom>
            </p:spPr>
          </p:pic>
          <p:pic>
            <p:nvPicPr>
              <p:cNvPr id="16" name="Picture 15"/>
              <p:cNvPicPr>
                <a:picLocks noChangeAspect="1"/>
              </p:cNvPicPr>
              <p:nvPr/>
            </p:nvPicPr>
            <p:blipFill>
              <a:blip r:embed="rId4"/>
              <a:stretch>
                <a:fillRect/>
              </a:stretch>
            </p:blipFill>
            <p:spPr>
              <a:xfrm>
                <a:off x="2310062" y="2634147"/>
                <a:ext cx="7724275" cy="989042"/>
              </a:xfrm>
              <a:prstGeom prst="rect">
                <a:avLst/>
              </a:prstGeom>
            </p:spPr>
          </p:pic>
          <p:pic>
            <p:nvPicPr>
              <p:cNvPr id="17" name="Picture 16"/>
              <p:cNvPicPr>
                <a:picLocks noChangeAspect="1"/>
              </p:cNvPicPr>
              <p:nvPr/>
            </p:nvPicPr>
            <p:blipFill>
              <a:blip r:embed="rId5"/>
              <a:stretch>
                <a:fillRect/>
              </a:stretch>
            </p:blipFill>
            <p:spPr>
              <a:xfrm>
                <a:off x="2446420" y="3635640"/>
                <a:ext cx="7652085" cy="1012472"/>
              </a:xfrm>
              <a:prstGeom prst="rect">
                <a:avLst/>
              </a:prstGeom>
            </p:spPr>
          </p:pic>
          <p:sp>
            <p:nvSpPr>
              <p:cNvPr id="18" name="TextBox 17"/>
              <p:cNvSpPr txBox="1"/>
              <p:nvPr/>
            </p:nvSpPr>
            <p:spPr>
              <a:xfrm>
                <a:off x="5811253" y="4537942"/>
                <a:ext cx="1143000" cy="307777"/>
              </a:xfrm>
              <a:prstGeom prst="rect">
                <a:avLst/>
              </a:prstGeom>
              <a:noFill/>
            </p:spPr>
            <p:txBody>
              <a:bodyPr wrap="square" rtlCol="0">
                <a:spAutoFit/>
              </a:bodyPr>
              <a:lstStyle/>
              <a:p>
                <a:r>
                  <a:rPr lang="en-US" sz="1400"/>
                  <a:t>Time ( sec )</a:t>
                </a:r>
              </a:p>
            </p:txBody>
          </p:sp>
          <p:pic>
            <p:nvPicPr>
              <p:cNvPr id="19" name="Picture 18"/>
              <p:cNvPicPr>
                <a:picLocks noChangeAspect="1"/>
              </p:cNvPicPr>
              <p:nvPr/>
            </p:nvPicPr>
            <p:blipFill>
              <a:blip r:embed="rId6"/>
              <a:stretch>
                <a:fillRect/>
              </a:stretch>
            </p:blipFill>
            <p:spPr>
              <a:xfrm>
                <a:off x="2752531" y="1716703"/>
                <a:ext cx="1190625" cy="457200"/>
              </a:xfrm>
              <a:prstGeom prst="rect">
                <a:avLst/>
              </a:prstGeom>
            </p:spPr>
          </p:pic>
          <p:sp>
            <p:nvSpPr>
              <p:cNvPr id="20" name="TextBox 19"/>
              <p:cNvSpPr txBox="1"/>
              <p:nvPr/>
            </p:nvSpPr>
            <p:spPr>
              <a:xfrm rot="16200000">
                <a:off x="1063911" y="2647235"/>
                <a:ext cx="2256785" cy="369332"/>
              </a:xfrm>
              <a:prstGeom prst="rect">
                <a:avLst/>
              </a:prstGeom>
              <a:noFill/>
            </p:spPr>
            <p:txBody>
              <a:bodyPr wrap="square" rtlCol="0">
                <a:spAutoFit/>
              </a:bodyPr>
              <a:lstStyle/>
              <a:p>
                <a:r>
                  <a:rPr lang="en-US"/>
                  <a:t>R454B v/v%</a:t>
                </a:r>
              </a:p>
            </p:txBody>
          </p:sp>
        </p:grpSp>
        <p:sp>
          <p:nvSpPr>
            <p:cNvPr id="11" name="TextBox 10"/>
            <p:cNvSpPr txBox="1"/>
            <p:nvPr/>
          </p:nvSpPr>
          <p:spPr>
            <a:xfrm>
              <a:off x="10129719" y="1850431"/>
              <a:ext cx="885111" cy="457200"/>
            </a:xfrm>
            <a:prstGeom prst="rect">
              <a:avLst/>
            </a:prstGeom>
            <a:noFill/>
          </p:spPr>
          <p:txBody>
            <a:bodyPr wrap="square" lIns="0" tIns="0" rIns="0" bIns="0" rtlCol="0">
              <a:noAutofit/>
            </a:bodyPr>
            <a:lstStyle/>
            <a:p>
              <a:pPr algn="l">
                <a:lnSpc>
                  <a:spcPct val="95000"/>
                </a:lnSpc>
              </a:pPr>
              <a:r>
                <a:rPr lang="en-US" sz="1600"/>
                <a:t>1.5 g/s</a:t>
              </a:r>
            </a:p>
          </p:txBody>
        </p:sp>
        <p:sp>
          <p:nvSpPr>
            <p:cNvPr id="12" name="TextBox 11"/>
            <p:cNvSpPr txBox="1"/>
            <p:nvPr/>
          </p:nvSpPr>
          <p:spPr>
            <a:xfrm>
              <a:off x="10170695" y="2831901"/>
              <a:ext cx="885111" cy="457200"/>
            </a:xfrm>
            <a:prstGeom prst="rect">
              <a:avLst/>
            </a:prstGeom>
            <a:noFill/>
          </p:spPr>
          <p:txBody>
            <a:bodyPr wrap="square" lIns="0" tIns="0" rIns="0" bIns="0" rtlCol="0">
              <a:noAutofit/>
            </a:bodyPr>
            <a:lstStyle/>
            <a:p>
              <a:pPr algn="l">
                <a:lnSpc>
                  <a:spcPct val="95000"/>
                </a:lnSpc>
              </a:pPr>
              <a:r>
                <a:rPr lang="en-US" sz="1600"/>
                <a:t>0.68 g/s</a:t>
              </a:r>
            </a:p>
          </p:txBody>
        </p:sp>
        <p:sp>
          <p:nvSpPr>
            <p:cNvPr id="13" name="TextBox 12"/>
            <p:cNvSpPr txBox="1"/>
            <p:nvPr/>
          </p:nvSpPr>
          <p:spPr>
            <a:xfrm>
              <a:off x="10172620" y="3959693"/>
              <a:ext cx="885111" cy="457200"/>
            </a:xfrm>
            <a:prstGeom prst="rect">
              <a:avLst/>
            </a:prstGeom>
            <a:noFill/>
          </p:spPr>
          <p:txBody>
            <a:bodyPr wrap="square" lIns="0" tIns="0" rIns="0" bIns="0" rtlCol="0">
              <a:noAutofit/>
            </a:bodyPr>
            <a:lstStyle/>
            <a:p>
              <a:pPr algn="l">
                <a:lnSpc>
                  <a:spcPct val="95000"/>
                </a:lnSpc>
              </a:pPr>
              <a:r>
                <a:rPr lang="en-US" sz="1600"/>
                <a:t>0.38 g/s</a:t>
              </a:r>
            </a:p>
          </p:txBody>
        </p:sp>
        <p:sp>
          <p:nvSpPr>
            <p:cNvPr id="14" name="TextBox 13"/>
            <p:cNvSpPr txBox="1"/>
            <p:nvPr/>
          </p:nvSpPr>
          <p:spPr>
            <a:xfrm>
              <a:off x="9917569" y="1274246"/>
              <a:ext cx="1143000" cy="307777"/>
            </a:xfrm>
            <a:prstGeom prst="rect">
              <a:avLst/>
            </a:prstGeom>
            <a:noFill/>
          </p:spPr>
          <p:txBody>
            <a:bodyPr wrap="square" rtlCol="0">
              <a:spAutoFit/>
            </a:bodyPr>
            <a:lstStyle/>
            <a:p>
              <a:r>
                <a:rPr lang="en-US" sz="1400"/>
                <a:t>Leak Rate</a:t>
              </a:r>
            </a:p>
          </p:txBody>
        </p:sp>
      </p:grpSp>
      <p:grpSp>
        <p:nvGrpSpPr>
          <p:cNvPr id="21" name="Group 20"/>
          <p:cNvGrpSpPr/>
          <p:nvPr/>
        </p:nvGrpSpPr>
        <p:grpSpPr>
          <a:xfrm>
            <a:off x="245474" y="4358047"/>
            <a:ext cx="2515636" cy="1511047"/>
            <a:chOff x="10890" y="4813067"/>
            <a:chExt cx="2515636" cy="1511047"/>
          </a:xfrm>
        </p:grpSpPr>
        <p:pic>
          <p:nvPicPr>
            <p:cNvPr id="22" name="Picture 21"/>
            <p:cNvPicPr>
              <a:picLocks noChangeAspect="1"/>
            </p:cNvPicPr>
            <p:nvPr/>
          </p:nvPicPr>
          <p:blipFill>
            <a:blip r:embed="rId7"/>
            <a:stretch>
              <a:fillRect/>
            </a:stretch>
          </p:blipFill>
          <p:spPr>
            <a:xfrm>
              <a:off x="1690301" y="4813067"/>
              <a:ext cx="836225" cy="1490256"/>
            </a:xfrm>
            <a:prstGeom prst="rect">
              <a:avLst/>
            </a:prstGeom>
          </p:spPr>
        </p:pic>
        <p:pic>
          <p:nvPicPr>
            <p:cNvPr id="23" name="Picture 22"/>
            <p:cNvPicPr>
              <a:picLocks noChangeAspect="1"/>
            </p:cNvPicPr>
            <p:nvPr/>
          </p:nvPicPr>
          <p:blipFill>
            <a:blip r:embed="rId8"/>
            <a:stretch>
              <a:fillRect/>
            </a:stretch>
          </p:blipFill>
          <p:spPr>
            <a:xfrm>
              <a:off x="10890" y="4819511"/>
              <a:ext cx="751110" cy="1497640"/>
            </a:xfrm>
            <a:prstGeom prst="rect">
              <a:avLst/>
            </a:prstGeom>
          </p:spPr>
        </p:pic>
        <p:pic>
          <p:nvPicPr>
            <p:cNvPr id="24" name="Picture 23"/>
            <p:cNvPicPr>
              <a:picLocks noChangeAspect="1"/>
            </p:cNvPicPr>
            <p:nvPr/>
          </p:nvPicPr>
          <p:blipFill>
            <a:blip r:embed="rId9"/>
            <a:stretch>
              <a:fillRect/>
            </a:stretch>
          </p:blipFill>
          <p:spPr>
            <a:xfrm>
              <a:off x="762115" y="4838758"/>
              <a:ext cx="887618" cy="1485356"/>
            </a:xfrm>
            <a:prstGeom prst="rect">
              <a:avLst/>
            </a:prstGeom>
          </p:spPr>
        </p:pic>
      </p:grpSp>
      <p:sp>
        <p:nvSpPr>
          <p:cNvPr id="25" name="TextBox 24"/>
          <p:cNvSpPr txBox="1"/>
          <p:nvPr/>
        </p:nvSpPr>
        <p:spPr>
          <a:xfrm>
            <a:off x="919780" y="4070949"/>
            <a:ext cx="1680140" cy="307777"/>
          </a:xfrm>
          <a:prstGeom prst="rect">
            <a:avLst/>
          </a:prstGeom>
          <a:noFill/>
        </p:spPr>
        <p:txBody>
          <a:bodyPr wrap="none" rtlCol="0">
            <a:spAutoFit/>
          </a:bodyPr>
          <a:lstStyle/>
          <a:p>
            <a:r>
              <a:rPr lang="en-US" sz="1400"/>
              <a:t>CFD Results (1.5 g/s)</a:t>
            </a:r>
          </a:p>
        </p:txBody>
      </p:sp>
      <p:grpSp>
        <p:nvGrpSpPr>
          <p:cNvPr id="26" name="Group 25"/>
          <p:cNvGrpSpPr/>
          <p:nvPr/>
        </p:nvGrpSpPr>
        <p:grpSpPr>
          <a:xfrm>
            <a:off x="2545360" y="4318718"/>
            <a:ext cx="920113" cy="1778000"/>
            <a:chOff x="115370" y="1671460"/>
            <a:chExt cx="1592807" cy="3310354"/>
          </a:xfrm>
        </p:grpSpPr>
        <p:pic>
          <p:nvPicPr>
            <p:cNvPr id="27" name="Picture 26"/>
            <p:cNvPicPr>
              <a:picLocks noChangeAspect="1"/>
            </p:cNvPicPr>
            <p:nvPr/>
          </p:nvPicPr>
          <p:blipFill>
            <a:blip r:embed="rId10"/>
            <a:stretch>
              <a:fillRect/>
            </a:stretch>
          </p:blipFill>
          <p:spPr>
            <a:xfrm>
              <a:off x="669532" y="2010014"/>
              <a:ext cx="753853" cy="2971800"/>
            </a:xfrm>
            <a:prstGeom prst="rect">
              <a:avLst/>
            </a:prstGeom>
          </p:spPr>
        </p:pic>
        <p:sp>
          <p:nvSpPr>
            <p:cNvPr id="28" name="TextBox 27"/>
            <p:cNvSpPr txBox="1"/>
            <p:nvPr/>
          </p:nvSpPr>
          <p:spPr>
            <a:xfrm>
              <a:off x="205639" y="1671460"/>
              <a:ext cx="1502538" cy="230832"/>
            </a:xfrm>
            <a:prstGeom prst="rect">
              <a:avLst/>
            </a:prstGeom>
            <a:noFill/>
          </p:spPr>
          <p:txBody>
            <a:bodyPr wrap="square" rtlCol="0">
              <a:spAutoFit/>
            </a:bodyPr>
            <a:lstStyle/>
            <a:p>
              <a:r>
                <a:rPr lang="en-US" sz="900"/>
                <a:t>R454B v/v%</a:t>
              </a:r>
            </a:p>
          </p:txBody>
        </p:sp>
        <p:sp>
          <p:nvSpPr>
            <p:cNvPr id="29" name="TextBox 28"/>
            <p:cNvSpPr txBox="1"/>
            <p:nvPr/>
          </p:nvSpPr>
          <p:spPr>
            <a:xfrm>
              <a:off x="115370" y="1913851"/>
              <a:ext cx="790080" cy="429773"/>
            </a:xfrm>
            <a:prstGeom prst="rect">
              <a:avLst/>
            </a:prstGeom>
            <a:noFill/>
          </p:spPr>
          <p:txBody>
            <a:bodyPr wrap="square" rtlCol="0">
              <a:spAutoFit/>
            </a:bodyPr>
            <a:lstStyle/>
            <a:p>
              <a:r>
                <a:rPr lang="en-US" sz="900"/>
                <a:t>LFL</a:t>
              </a:r>
            </a:p>
          </p:txBody>
        </p:sp>
        <p:sp>
          <p:nvSpPr>
            <p:cNvPr id="30" name="TextBox 29"/>
            <p:cNvSpPr txBox="1"/>
            <p:nvPr/>
          </p:nvSpPr>
          <p:spPr>
            <a:xfrm>
              <a:off x="115370" y="3799545"/>
              <a:ext cx="760680" cy="687638"/>
            </a:xfrm>
            <a:prstGeom prst="rect">
              <a:avLst/>
            </a:prstGeom>
            <a:noFill/>
          </p:spPr>
          <p:txBody>
            <a:bodyPr wrap="square" rtlCol="0">
              <a:spAutoFit/>
            </a:bodyPr>
            <a:lstStyle/>
            <a:p>
              <a:r>
                <a:rPr lang="en-US" sz="900"/>
                <a:t>25%</a:t>
              </a:r>
            </a:p>
            <a:p>
              <a:r>
                <a:rPr lang="en-US" sz="900"/>
                <a:t>LFL</a:t>
              </a:r>
            </a:p>
          </p:txBody>
        </p:sp>
      </p:grpSp>
      <p:grpSp>
        <p:nvGrpSpPr>
          <p:cNvPr id="31" name="Group 30"/>
          <p:cNvGrpSpPr/>
          <p:nvPr/>
        </p:nvGrpSpPr>
        <p:grpSpPr>
          <a:xfrm>
            <a:off x="330478" y="2634312"/>
            <a:ext cx="1297599" cy="1084757"/>
            <a:chOff x="239110" y="3152223"/>
            <a:chExt cx="1721007" cy="1460116"/>
          </a:xfrm>
        </p:grpSpPr>
        <p:pic>
          <p:nvPicPr>
            <p:cNvPr id="32" name="Picture 31"/>
            <p:cNvPicPr>
              <a:picLocks noChangeAspect="1"/>
            </p:cNvPicPr>
            <p:nvPr/>
          </p:nvPicPr>
          <p:blipFill>
            <a:blip r:embed="rId11"/>
            <a:stretch>
              <a:fillRect/>
            </a:stretch>
          </p:blipFill>
          <p:spPr>
            <a:xfrm>
              <a:off x="239110" y="3152223"/>
              <a:ext cx="1721007" cy="1370394"/>
            </a:xfrm>
            <a:prstGeom prst="rect">
              <a:avLst/>
            </a:prstGeom>
          </p:spPr>
        </p:pic>
        <p:sp>
          <p:nvSpPr>
            <p:cNvPr id="33" name="TextBox 32"/>
            <p:cNvSpPr txBox="1"/>
            <p:nvPr/>
          </p:nvSpPr>
          <p:spPr>
            <a:xfrm>
              <a:off x="847902" y="4089119"/>
              <a:ext cx="576396" cy="523220"/>
            </a:xfrm>
            <a:prstGeom prst="rect">
              <a:avLst/>
            </a:prstGeom>
            <a:noFill/>
          </p:spPr>
          <p:txBody>
            <a:bodyPr wrap="square" rtlCol="0">
              <a:spAutoFit/>
            </a:bodyPr>
            <a:lstStyle/>
            <a:p>
              <a:r>
                <a:rPr lang="en-US" sz="2800" b="1">
                  <a:solidFill>
                    <a:srgbClr val="FF0000"/>
                  </a:solidFill>
                  <a:latin typeface="Arial" panose="020B0604020202020204" pitchFamily="34" charset="0"/>
                  <a:cs typeface="Arial" panose="020B0604020202020204" pitchFamily="34" charset="0"/>
                </a:rPr>
                <a:t>1</a:t>
              </a:r>
            </a:p>
          </p:txBody>
        </p:sp>
        <p:sp>
          <p:nvSpPr>
            <p:cNvPr id="34" name="Oval 33"/>
            <p:cNvSpPr/>
            <p:nvPr/>
          </p:nvSpPr>
          <p:spPr>
            <a:xfrm>
              <a:off x="847902" y="3989946"/>
              <a:ext cx="198391" cy="198347"/>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Arrow Connector 35"/>
          <p:cNvCxnSpPr>
            <a:stCxn id="32" idx="3"/>
          </p:cNvCxnSpPr>
          <p:nvPr/>
        </p:nvCxnSpPr>
        <p:spPr>
          <a:xfrm>
            <a:off x="1628077" y="3143362"/>
            <a:ext cx="714920" cy="11331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82729" y="2150877"/>
            <a:ext cx="1448115" cy="461665"/>
          </a:xfrm>
          <a:prstGeom prst="rect">
            <a:avLst/>
          </a:prstGeom>
          <a:noFill/>
        </p:spPr>
        <p:txBody>
          <a:bodyPr wrap="square" rtlCol="0">
            <a:spAutoFit/>
          </a:bodyPr>
          <a:lstStyle/>
          <a:p>
            <a:pPr algn="ctr"/>
            <a:r>
              <a:rPr lang="en-US" sz="1200"/>
              <a:t>Leak and Sensor location</a:t>
            </a:r>
          </a:p>
        </p:txBody>
      </p:sp>
      <p:sp>
        <p:nvSpPr>
          <p:cNvPr id="35" name="Footer Placeholder 34">
            <a:extLst>
              <a:ext uri="{FF2B5EF4-FFF2-40B4-BE49-F238E27FC236}">
                <a16:creationId xmlns:a16="http://schemas.microsoft.com/office/drawing/2014/main" id="{7393714F-3232-4CCD-956A-539F1045AB9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528322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7F770-6B33-4957-8268-8EF05522485F}"/>
              </a:ext>
            </a:extLst>
          </p:cNvPr>
          <p:cNvSpPr>
            <a:spLocks noGrp="1"/>
          </p:cNvSpPr>
          <p:nvPr>
            <p:ph type="title"/>
          </p:nvPr>
        </p:nvSpPr>
        <p:spPr/>
        <p:txBody>
          <a:bodyPr/>
          <a:lstStyle/>
          <a:p>
            <a:r>
              <a:rPr lang="en-US">
                <a:ea typeface="+mj-lt"/>
                <a:cs typeface="+mj-lt"/>
              </a:rPr>
              <a:t>New Install with Existing Line-set –Hidden Piping</a:t>
            </a:r>
            <a:endParaRPr lang="en-US"/>
          </a:p>
        </p:txBody>
      </p:sp>
      <p:pic>
        <p:nvPicPr>
          <p:cNvPr id="4" name="Picture 4" descr="A screenshot of a cell phone&#10;&#10;Description generated with very high confidence">
            <a:extLst>
              <a:ext uri="{FF2B5EF4-FFF2-40B4-BE49-F238E27FC236}">
                <a16:creationId xmlns:a16="http://schemas.microsoft.com/office/drawing/2014/main" id="{B0B3D95B-944A-4FAE-A50D-29BA934D20FA}"/>
              </a:ext>
            </a:extLst>
          </p:cNvPr>
          <p:cNvPicPr>
            <a:picLocks noGrp="1" noChangeAspect="1"/>
          </p:cNvPicPr>
          <p:nvPr>
            <p:ph idx="1"/>
          </p:nvPr>
        </p:nvPicPr>
        <p:blipFill>
          <a:blip r:embed="rId2"/>
          <a:stretch>
            <a:fillRect/>
          </a:stretch>
        </p:blipFill>
        <p:spPr>
          <a:xfrm>
            <a:off x="1169916" y="1904141"/>
            <a:ext cx="8572997" cy="2312830"/>
          </a:xfrm>
        </p:spPr>
      </p:pic>
      <p:sp>
        <p:nvSpPr>
          <p:cNvPr id="5" name="TextBox 4">
            <a:extLst>
              <a:ext uri="{FF2B5EF4-FFF2-40B4-BE49-F238E27FC236}">
                <a16:creationId xmlns:a16="http://schemas.microsoft.com/office/drawing/2014/main" id="{60AA0DAB-9998-4DB8-93E4-714EEAF6F647}"/>
              </a:ext>
            </a:extLst>
          </p:cNvPr>
          <p:cNvSpPr txBox="1"/>
          <p:nvPr/>
        </p:nvSpPr>
        <p:spPr>
          <a:xfrm>
            <a:off x="281434" y="4384622"/>
            <a:ext cx="11804027"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b="1"/>
              <a:t>California Building Code has required visible inspection of piping upon installation as far back as could be confirmed. </a:t>
            </a:r>
            <a:endParaRPr lang="en-US"/>
          </a:p>
          <a:p>
            <a:pPr marL="342900" indent="-342900">
              <a:buFont typeface="Arial"/>
              <a:buChar char="•"/>
            </a:pPr>
            <a:r>
              <a:rPr lang="en-US" sz="2400" b="1"/>
              <a:t>Verify piping integrity (whether existing or new): pressure test, vacuum check, and leak check</a:t>
            </a:r>
            <a:endParaRPr lang="en-US" sz="2400" b="1">
              <a:cs typeface="Calibri"/>
            </a:endParaRPr>
          </a:p>
          <a:p>
            <a:endParaRPr lang="en-US">
              <a:cs typeface="Calibri"/>
            </a:endParaRPr>
          </a:p>
        </p:txBody>
      </p:sp>
      <p:sp>
        <p:nvSpPr>
          <p:cNvPr id="3" name="Footer Placeholder 2">
            <a:extLst>
              <a:ext uri="{FF2B5EF4-FFF2-40B4-BE49-F238E27FC236}">
                <a16:creationId xmlns:a16="http://schemas.microsoft.com/office/drawing/2014/main" id="{956AA16D-A0C4-4104-93CE-87110ED3287C}"/>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6776936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272" y="479845"/>
            <a:ext cx="12072146" cy="609600"/>
          </a:xfrm>
        </p:spPr>
        <p:txBody>
          <a:bodyPr>
            <a:noAutofit/>
          </a:bodyPr>
          <a:lstStyle/>
          <a:p>
            <a:r>
              <a:rPr lang="en-US" sz="3600"/>
              <a:t>Fluorocarbon combustion products</a:t>
            </a:r>
          </a:p>
        </p:txBody>
      </p:sp>
      <p:sp>
        <p:nvSpPr>
          <p:cNvPr id="3" name="Content Placeholder 2"/>
          <p:cNvSpPr>
            <a:spLocks noGrp="1"/>
          </p:cNvSpPr>
          <p:nvPr>
            <p:ph idx="1"/>
          </p:nvPr>
        </p:nvSpPr>
        <p:spPr>
          <a:xfrm>
            <a:off x="541457" y="1849562"/>
            <a:ext cx="11331457" cy="4163892"/>
          </a:xfrm>
        </p:spPr>
        <p:txBody>
          <a:bodyPr vert="horz" lIns="0" tIns="45720" rIns="0" bIns="45720" rtlCol="0" anchor="t">
            <a:normAutofit/>
          </a:bodyPr>
          <a:lstStyle/>
          <a:p>
            <a:pPr marL="0" indent="0">
              <a:buNone/>
            </a:pPr>
            <a:r>
              <a:rPr lang="en-US" sz="2800"/>
              <a:t>Hydrogen fluoride (HF) is a combustion product of old A1 refrigerants (in use for 90 years) and new A2L refrigerants </a:t>
            </a:r>
            <a:endParaRPr lang="en-US" sz="2800">
              <a:cs typeface="Calibri"/>
            </a:endParaRPr>
          </a:p>
          <a:p>
            <a:pPr marL="685800" lvl="1"/>
            <a:r>
              <a:rPr lang="en-US" sz="2400"/>
              <a:t>HF forms when </a:t>
            </a:r>
            <a:r>
              <a:rPr lang="en-US" sz="2400" u="sng">
                <a:solidFill>
                  <a:schemeClr val="accent1"/>
                </a:solidFill>
              </a:rPr>
              <a:t>any</a:t>
            </a:r>
            <a:r>
              <a:rPr lang="en-US" sz="2400"/>
              <a:t> fluorocarbon refrigerant, including those used today, undergoes combustion, partial combustion, or thermal decomposition  </a:t>
            </a:r>
            <a:endParaRPr lang="en-US" sz="2400">
              <a:cs typeface="Calibri"/>
            </a:endParaRPr>
          </a:p>
          <a:p>
            <a:pPr marL="685800" lvl="1"/>
            <a:r>
              <a:rPr lang="en-US" sz="2400"/>
              <a:t>HF gas is a lung irritant and HF acid, depending on concentration, is a skin irritant</a:t>
            </a:r>
            <a:endParaRPr lang="en-US" sz="2400">
              <a:cs typeface="Calibri"/>
            </a:endParaRPr>
          </a:p>
          <a:p>
            <a:pPr marL="685800" lvl="1"/>
            <a:endParaRPr lang="en-US" sz="2400">
              <a:cs typeface="Calibri"/>
            </a:endParaRPr>
          </a:p>
          <a:p>
            <a:pPr marL="0" indent="0">
              <a:buNone/>
            </a:pPr>
            <a:r>
              <a:rPr lang="en-US" sz="2800"/>
              <a:t>Hydrogen Iodide (HI) and HFC-23 are additional combustion products R-466A</a:t>
            </a:r>
            <a:endParaRPr lang="en-US" sz="2800">
              <a:cs typeface="Calibri"/>
            </a:endParaRPr>
          </a:p>
          <a:p>
            <a:pPr marL="685800" lvl="1"/>
            <a:r>
              <a:rPr lang="en-US" sz="2400"/>
              <a:t>R-466A contains CF</a:t>
            </a:r>
            <a:r>
              <a:rPr lang="en-US" sz="2400" baseline="-25000"/>
              <a:t>3</a:t>
            </a:r>
            <a:r>
              <a:rPr lang="en-US" sz="2400"/>
              <a:t>I</a:t>
            </a:r>
            <a:endParaRPr lang="en-US" sz="2400">
              <a:cs typeface="Calibri"/>
            </a:endParaRPr>
          </a:p>
          <a:p>
            <a:pPr marL="685800" lvl="1"/>
            <a:r>
              <a:rPr lang="en-US" sz="2400"/>
              <a:t>HI gas is a lung irritant and HI acid, depending on concentration, is a skin irritant</a:t>
            </a:r>
          </a:p>
          <a:p>
            <a:pPr marL="685800" lvl="1"/>
            <a:endParaRPr lang="en-US" sz="1400"/>
          </a:p>
        </p:txBody>
      </p:sp>
      <p:sp>
        <p:nvSpPr>
          <p:cNvPr id="5" name="Footer Placeholder 4">
            <a:extLst>
              <a:ext uri="{FF2B5EF4-FFF2-40B4-BE49-F238E27FC236}">
                <a16:creationId xmlns:a16="http://schemas.microsoft.com/office/drawing/2014/main" id="{BB7BB900-6263-4E71-94E9-F8749C06A329}"/>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8627731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Wild Fire Concerns</a:t>
            </a:r>
          </a:p>
        </p:txBody>
      </p:sp>
      <p:sp>
        <p:nvSpPr>
          <p:cNvPr id="13" name="Text Placeholder 12">
            <a:extLst>
              <a:ext uri="{FF2B5EF4-FFF2-40B4-BE49-F238E27FC236}">
                <a16:creationId xmlns:a16="http://schemas.microsoft.com/office/drawing/2014/main" id="{FF5ACB40-7AD6-4F57-A2AF-3D88114F11AF}"/>
              </a:ext>
            </a:extLst>
          </p:cNvPr>
          <p:cNvSpPr>
            <a:spLocks noGrp="1"/>
          </p:cNvSpPr>
          <p:nvPr>
            <p:ph type="body" idx="1"/>
          </p:nvPr>
        </p:nvSpPr>
        <p:spPr/>
        <p:txBody>
          <a:bodyPr/>
          <a:lstStyle/>
          <a:p>
            <a:r>
              <a:rPr lang="en-US">
                <a:cs typeface="Calibri"/>
              </a:rPr>
              <a:t>A2L Residential AC system</a:t>
            </a:r>
            <a:endParaRPr lang="en-US"/>
          </a:p>
        </p:txBody>
      </p:sp>
      <p:sp>
        <p:nvSpPr>
          <p:cNvPr id="9" name="Content Placeholder 8">
            <a:extLst>
              <a:ext uri="{FF2B5EF4-FFF2-40B4-BE49-F238E27FC236}">
                <a16:creationId xmlns:a16="http://schemas.microsoft.com/office/drawing/2014/main" id="{DF05EAE3-736D-4F92-BD23-27AF64BFED1F}"/>
              </a:ext>
            </a:extLst>
          </p:cNvPr>
          <p:cNvSpPr>
            <a:spLocks noGrp="1"/>
          </p:cNvSpPr>
          <p:nvPr>
            <p:ph sz="half" idx="2"/>
          </p:nvPr>
        </p:nvSpPr>
        <p:spPr>
          <a:xfrm>
            <a:off x="1097280" y="2833347"/>
            <a:ext cx="4937760" cy="2169974"/>
          </a:xfrm>
        </p:spPr>
        <p:txBody>
          <a:bodyPr vert="horz" lIns="0" tIns="45720" rIns="0" bIns="45720" rtlCol="0" anchor="t">
            <a:normAutofit/>
          </a:bodyPr>
          <a:lstStyle/>
          <a:p>
            <a:r>
              <a:rPr lang="en-US" sz="2800" dirty="0">
                <a:cs typeface="Calibri"/>
              </a:rPr>
              <a:t>Less than 4 gallons of an A2L refrigerant </a:t>
            </a:r>
          </a:p>
          <a:p>
            <a:r>
              <a:rPr lang="en-US" sz="2800" dirty="0">
                <a:cs typeface="Calibri"/>
              </a:rPr>
              <a:t>Difficult to ignite (High MIE)</a:t>
            </a:r>
          </a:p>
          <a:p>
            <a:r>
              <a:rPr lang="en-US" sz="2800" dirty="0">
                <a:cs typeface="Calibri"/>
              </a:rPr>
              <a:t>Low heat of combustion</a:t>
            </a:r>
          </a:p>
          <a:p>
            <a:endParaRPr lang="en-US" dirty="0">
              <a:cs typeface="Calibri"/>
            </a:endParaRPr>
          </a:p>
          <a:p>
            <a:endParaRPr lang="en-US" dirty="0">
              <a:cs typeface="Calibri"/>
            </a:endParaRPr>
          </a:p>
          <a:p>
            <a:endParaRPr lang="en-US" dirty="0">
              <a:cs typeface="Calibri"/>
            </a:endParaRPr>
          </a:p>
        </p:txBody>
      </p:sp>
      <p:sp>
        <p:nvSpPr>
          <p:cNvPr id="14" name="Text Placeholder 13">
            <a:extLst>
              <a:ext uri="{FF2B5EF4-FFF2-40B4-BE49-F238E27FC236}">
                <a16:creationId xmlns:a16="http://schemas.microsoft.com/office/drawing/2014/main" id="{D88707A3-97EC-4143-9793-94435B88F001}"/>
              </a:ext>
            </a:extLst>
          </p:cNvPr>
          <p:cNvSpPr>
            <a:spLocks noGrp="1"/>
          </p:cNvSpPr>
          <p:nvPr>
            <p:ph type="body" sz="quarter" idx="3"/>
          </p:nvPr>
        </p:nvSpPr>
        <p:spPr/>
        <p:txBody>
          <a:bodyPr/>
          <a:lstStyle/>
          <a:p>
            <a:r>
              <a:rPr lang="en-US">
                <a:cs typeface="Calibri"/>
              </a:rPr>
              <a:t>propane</a:t>
            </a:r>
            <a:endParaRPr lang="en-US" dirty="0">
              <a:cs typeface="Calibri"/>
            </a:endParaRPr>
          </a:p>
        </p:txBody>
      </p:sp>
      <p:sp>
        <p:nvSpPr>
          <p:cNvPr id="15" name="Content Placeholder 14">
            <a:extLst>
              <a:ext uri="{FF2B5EF4-FFF2-40B4-BE49-F238E27FC236}">
                <a16:creationId xmlns:a16="http://schemas.microsoft.com/office/drawing/2014/main" id="{656C7352-8762-4E7A-814E-1765CDB1E18F}"/>
              </a:ext>
            </a:extLst>
          </p:cNvPr>
          <p:cNvSpPr>
            <a:spLocks noGrp="1"/>
          </p:cNvSpPr>
          <p:nvPr>
            <p:ph sz="quarter" idx="4"/>
          </p:nvPr>
        </p:nvSpPr>
        <p:spPr>
          <a:xfrm>
            <a:off x="6217920" y="2698875"/>
            <a:ext cx="5314277" cy="3286760"/>
          </a:xfrm>
        </p:spPr>
        <p:txBody>
          <a:bodyPr vert="horz" lIns="0" tIns="45720" rIns="0" bIns="45720" rtlCol="0" anchor="t">
            <a:normAutofit/>
          </a:bodyPr>
          <a:lstStyle/>
          <a:p>
            <a:r>
              <a:rPr lang="en-US" sz="2800" dirty="0">
                <a:ea typeface="+mn-lt"/>
                <a:cs typeface="+mn-lt"/>
              </a:rPr>
              <a:t>120 gallon tank of propane allowed 10 feet from house.</a:t>
            </a:r>
          </a:p>
          <a:p>
            <a:r>
              <a:rPr lang="en-US" sz="2800" dirty="0">
                <a:cs typeface="Calibri"/>
              </a:rPr>
              <a:t>Low minimum ignition energy (MIE)</a:t>
            </a:r>
          </a:p>
          <a:p>
            <a:r>
              <a:rPr lang="en-US" sz="2800" dirty="0">
                <a:cs typeface="Calibri"/>
              </a:rPr>
              <a:t>Higher heat of combustion</a:t>
            </a:r>
          </a:p>
        </p:txBody>
      </p:sp>
      <p:sp>
        <p:nvSpPr>
          <p:cNvPr id="7" name="Footer Placeholder 6">
            <a:extLst>
              <a:ext uri="{FF2B5EF4-FFF2-40B4-BE49-F238E27FC236}">
                <a16:creationId xmlns:a16="http://schemas.microsoft.com/office/drawing/2014/main" id="{C977E776-8E94-4B09-A8A2-DDD14B8C42F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9380790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F9C81-DB7B-463A-9F00-C4329F233319}"/>
              </a:ext>
            </a:extLst>
          </p:cNvPr>
          <p:cNvSpPr>
            <a:spLocks noGrp="1"/>
          </p:cNvSpPr>
          <p:nvPr>
            <p:ph type="title"/>
          </p:nvPr>
        </p:nvSpPr>
        <p:spPr/>
        <p:txBody>
          <a:bodyPr/>
          <a:lstStyle/>
          <a:p>
            <a:r>
              <a:rPr lang="en-US" dirty="0"/>
              <a:t>Did you know?</a:t>
            </a:r>
          </a:p>
        </p:txBody>
      </p:sp>
      <p:sp>
        <p:nvSpPr>
          <p:cNvPr id="4" name="Footer Placeholder 3">
            <a:extLst>
              <a:ext uri="{FF2B5EF4-FFF2-40B4-BE49-F238E27FC236}">
                <a16:creationId xmlns:a16="http://schemas.microsoft.com/office/drawing/2014/main" id="{FCCFFE00-0DD8-46C7-937C-5EEDD38644D6}"/>
              </a:ext>
            </a:extLst>
          </p:cNvPr>
          <p:cNvSpPr>
            <a:spLocks noGrp="1"/>
          </p:cNvSpPr>
          <p:nvPr>
            <p:ph type="ftr" sz="quarter" idx="11"/>
          </p:nvPr>
        </p:nvSpPr>
        <p:spPr/>
        <p:txBody>
          <a:bodyPr/>
          <a:lstStyle/>
          <a:p>
            <a:r>
              <a:rPr lang="en-US"/>
              <a:t>©Air Conditioning, Heating, Refrigeration Institute 2020</a:t>
            </a:r>
          </a:p>
        </p:txBody>
      </p:sp>
      <p:sp>
        <p:nvSpPr>
          <p:cNvPr id="5" name="Content Placeholder 4">
            <a:extLst>
              <a:ext uri="{FF2B5EF4-FFF2-40B4-BE49-F238E27FC236}">
                <a16:creationId xmlns:a16="http://schemas.microsoft.com/office/drawing/2014/main" id="{CBE4165A-BAEF-46F7-8E95-579515E4D7AE}"/>
              </a:ext>
            </a:extLst>
          </p:cNvPr>
          <p:cNvSpPr txBox="1">
            <a:spLocks noGrp="1"/>
          </p:cNvSpPr>
          <p:nvPr>
            <p:ph idx="1"/>
          </p:nvPr>
        </p:nvSpPr>
        <p:spPr>
          <a:xfrm>
            <a:off x="1096963" y="1846263"/>
            <a:ext cx="10058400" cy="1089529"/>
          </a:xfrm>
          <a:prstGeom prst="rect">
            <a:avLst/>
          </a:prstGeom>
          <a:noFill/>
        </p:spPr>
        <p:txBody>
          <a:bodyPr wrap="square" rtlCol="0">
            <a:spAutoFit/>
          </a:bodyPr>
          <a:lstStyle/>
          <a:p>
            <a:r>
              <a:rPr lang="en-US" sz="2400" dirty="0"/>
              <a:t>Olive oil, a Class IIIB combustible liquid has a heat of combustion of over 17,000 Btu/lb. Difluoromethane (R-32), a Category 2 flammable gas, has a heat of combustion of 4,041 Btu/</a:t>
            </a:r>
            <a:r>
              <a:rPr lang="en-US" sz="2400" dirty="0" err="1"/>
              <a:t>lb</a:t>
            </a:r>
            <a:r>
              <a:rPr lang="en-US" sz="2400" dirty="0"/>
              <a:t> or one fourth that of olive oil.</a:t>
            </a:r>
          </a:p>
        </p:txBody>
      </p:sp>
    </p:spTree>
    <p:extLst>
      <p:ext uri="{BB962C8B-B14F-4D97-AF65-F5344CB8AC3E}">
        <p14:creationId xmlns:p14="http://schemas.microsoft.com/office/powerpoint/2010/main" val="16781172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9689004D-F695-4F3D-9ADA-253DC16C8165}"/>
              </a:ext>
            </a:extLst>
          </p:cNvPr>
          <p:cNvPicPr>
            <a:picLocks noChangeAspect="1"/>
          </p:cNvPicPr>
          <p:nvPr/>
        </p:nvPicPr>
        <p:blipFill>
          <a:blip r:embed="rId2"/>
          <a:stretch>
            <a:fillRect/>
          </a:stretch>
        </p:blipFill>
        <p:spPr>
          <a:xfrm>
            <a:off x="2253887" y="643467"/>
            <a:ext cx="7684226" cy="5571065"/>
          </a:xfrm>
          <a:prstGeom prst="rect">
            <a:avLst/>
          </a:prstGeom>
        </p:spPr>
      </p:pic>
      <p:sp>
        <p:nvSpPr>
          <p:cNvPr id="2" name="TextBox 1">
            <a:extLst>
              <a:ext uri="{FF2B5EF4-FFF2-40B4-BE49-F238E27FC236}">
                <a16:creationId xmlns:a16="http://schemas.microsoft.com/office/drawing/2014/main" id="{8AE6E734-D433-403B-9B9D-7EC3620265A2}"/>
              </a:ext>
            </a:extLst>
          </p:cNvPr>
          <p:cNvSpPr txBox="1"/>
          <p:nvPr/>
        </p:nvSpPr>
        <p:spPr>
          <a:xfrm>
            <a:off x="2369127" y="6092537"/>
            <a:ext cx="4890653"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50" dirty="0">
                <a:cs typeface="Calibri"/>
              </a:rPr>
              <a:t>(Source: NFPA 58. Appendix I)</a:t>
            </a:r>
          </a:p>
        </p:txBody>
      </p:sp>
      <p:sp>
        <p:nvSpPr>
          <p:cNvPr id="4" name="Rectangle 3">
            <a:extLst>
              <a:ext uri="{FF2B5EF4-FFF2-40B4-BE49-F238E27FC236}">
                <a16:creationId xmlns:a16="http://schemas.microsoft.com/office/drawing/2014/main" id="{0DC7E608-F5DB-4D05-90DA-9E43C89DD873}"/>
              </a:ext>
            </a:extLst>
          </p:cNvPr>
          <p:cNvSpPr/>
          <p:nvPr/>
        </p:nvSpPr>
        <p:spPr>
          <a:xfrm>
            <a:off x="2279072" y="936913"/>
            <a:ext cx="1653885" cy="406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44902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48308"/>
          </a:xfrm>
        </p:spPr>
        <p:txBody>
          <a:bodyPr/>
          <a:lstStyle/>
          <a:p>
            <a:pPr algn="ctr"/>
            <a:r>
              <a:rPr lang="en-US" dirty="0"/>
              <a:t>Wild Fire </a:t>
            </a:r>
          </a:p>
        </p:txBody>
      </p:sp>
      <p:sp>
        <p:nvSpPr>
          <p:cNvPr id="3" name="Content Placeholder 2"/>
          <p:cNvSpPr>
            <a:spLocks noGrp="1"/>
          </p:cNvSpPr>
          <p:nvPr>
            <p:ph idx="1"/>
          </p:nvPr>
        </p:nvSpPr>
        <p:spPr>
          <a:xfrm>
            <a:off x="245098" y="1845734"/>
            <a:ext cx="8145002" cy="4023360"/>
          </a:xfrm>
        </p:spPr>
        <p:txBody>
          <a:bodyPr vert="horz" lIns="0" tIns="45720" rIns="0" bIns="45720" rtlCol="0" anchor="t">
            <a:noAutofit/>
          </a:bodyPr>
          <a:lstStyle/>
          <a:p>
            <a:pPr marL="339725" indent="-339725">
              <a:spcBef>
                <a:spcPts val="0"/>
              </a:spcBef>
              <a:spcAft>
                <a:spcPts val="600"/>
              </a:spcAft>
              <a:buFont typeface="Arial" panose="020B0604020202020204" pitchFamily="34" charset="0"/>
              <a:buChar char="•"/>
            </a:pPr>
            <a:r>
              <a:rPr lang="en-US" sz="1700" dirty="0"/>
              <a:t>Concerns have been raised about the increase risk to a structure exposed to a wild fire </a:t>
            </a:r>
            <a:endParaRPr lang="en-US" sz="1700"/>
          </a:p>
          <a:p>
            <a:pPr marL="339725" indent="-339725">
              <a:spcBef>
                <a:spcPts val="0"/>
              </a:spcBef>
              <a:spcAft>
                <a:spcPts val="600"/>
              </a:spcAft>
              <a:buFont typeface="Arial" panose="020B0604020202020204" pitchFamily="34" charset="0"/>
              <a:buChar char="•"/>
            </a:pPr>
            <a:r>
              <a:rPr lang="en-US" sz="1700" dirty="0"/>
              <a:t>At the temperatures of a fire 600 C to 1,100 C the A2L and A1 refrigerants will be flammable as well as the oil in HVAC systems</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If a leak occurs near an active fire are there additional risk with A2L refrigerants</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The heat of combustion for typical A1 and A2L refrigerants are;</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Nominal A2L refrigerant 	Heat of Combustion = 4,400 BTU/lb. </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R-410A refrigerant 	Heat of Combustion = 2,800 BTU/lb.</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In a fire 100% combustion typically does not occur but if we assume 100% combustion and a charge of 15 lbs. the difference in fuel value is;</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(4,400 – 2,800) x 15 = 24,000 BTU</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This difference (A2L vs A1) is equivalent to additional fuel value of:</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3.4 lbs. dry wood (~30% of an 8 ft. length of kiln-dried 2x4)</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1.7 lbs. Duraflame™ wax fire log (~38% of a single fire log)</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	</a:t>
            </a:r>
            <a:endParaRPr lang="en-US" sz="1700" dirty="0">
              <a:cs typeface="Calibri"/>
            </a:endParaRPr>
          </a:p>
          <a:p>
            <a:pPr marL="339725" indent="-339725">
              <a:spcBef>
                <a:spcPts val="0"/>
              </a:spcBef>
              <a:spcAft>
                <a:spcPts val="600"/>
              </a:spcAft>
              <a:buFont typeface="Arial" panose="020B0604020202020204" pitchFamily="34" charset="0"/>
              <a:buChar char="•"/>
            </a:pPr>
            <a:endParaRPr lang="en-US" sz="1700"/>
          </a:p>
        </p:txBody>
      </p:sp>
      <p:pic>
        <p:nvPicPr>
          <p:cNvPr id="4" name="Picture 3"/>
          <p:cNvPicPr>
            <a:picLocks noChangeAspect="1"/>
          </p:cNvPicPr>
          <p:nvPr/>
        </p:nvPicPr>
        <p:blipFill>
          <a:blip r:embed="rId2"/>
          <a:stretch>
            <a:fillRect/>
          </a:stretch>
        </p:blipFill>
        <p:spPr>
          <a:xfrm>
            <a:off x="8512648" y="2310715"/>
            <a:ext cx="3530675" cy="2176444"/>
          </a:xfrm>
          <a:prstGeom prst="rect">
            <a:avLst/>
          </a:prstGeom>
        </p:spPr>
      </p:pic>
      <p:sp>
        <p:nvSpPr>
          <p:cNvPr id="5" name="Right Brace 4"/>
          <p:cNvSpPr/>
          <p:nvPr/>
        </p:nvSpPr>
        <p:spPr>
          <a:xfrm>
            <a:off x="6126480" y="5143230"/>
            <a:ext cx="282804" cy="72586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6541739" y="5198385"/>
            <a:ext cx="4146587" cy="6155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700"/>
              <a:t>There is negligible added fuel value in this scenario due to A2L refrigerant usage</a:t>
            </a:r>
          </a:p>
        </p:txBody>
      </p:sp>
      <p:sp>
        <p:nvSpPr>
          <p:cNvPr id="7" name="Footer Placeholder 6">
            <a:extLst>
              <a:ext uri="{FF2B5EF4-FFF2-40B4-BE49-F238E27FC236}">
                <a16:creationId xmlns:a16="http://schemas.microsoft.com/office/drawing/2014/main" id="{C977E776-8E94-4B09-A8A2-DDD14B8C42F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4901639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97280" y="286603"/>
            <a:ext cx="10058400" cy="929455"/>
          </a:xfrm>
        </p:spPr>
        <p:txBody>
          <a:bodyPr>
            <a:normAutofit fontScale="90000"/>
          </a:bodyPr>
          <a:lstStyle/>
          <a:p>
            <a:pPr algn="ctr"/>
            <a:r>
              <a:rPr lang="en-US" dirty="0"/>
              <a:t>What about a leak in an outdoor condensing unit during a wildfire?</a:t>
            </a:r>
            <a:endParaRPr lang="en-US" dirty="0">
              <a:cs typeface="Calibri Light"/>
            </a:endParaRPr>
          </a:p>
        </p:txBody>
      </p:sp>
      <p:sp>
        <p:nvSpPr>
          <p:cNvPr id="3" name="Content Placeholder 2"/>
          <p:cNvSpPr>
            <a:spLocks noGrp="1"/>
          </p:cNvSpPr>
          <p:nvPr>
            <p:ph idx="1"/>
          </p:nvPr>
        </p:nvSpPr>
        <p:spPr>
          <a:xfrm>
            <a:off x="254524" y="1774912"/>
            <a:ext cx="8755673" cy="4023360"/>
          </a:xfrm>
        </p:spPr>
        <p:txBody>
          <a:bodyPr vert="horz" lIns="0" tIns="45720" rIns="0" bIns="45720" rtlCol="0" anchor="t">
            <a:normAutofit/>
          </a:bodyPr>
          <a:lstStyle/>
          <a:p>
            <a:pPr marL="282575" indent="-282575">
              <a:spcBef>
                <a:spcPts val="600"/>
              </a:spcBef>
              <a:spcAft>
                <a:spcPts val="0"/>
              </a:spcAft>
              <a:buFont typeface="Arial" panose="020B0604020202020204" pitchFamily="34" charset="0"/>
              <a:buChar char="•"/>
            </a:pPr>
            <a:r>
              <a:rPr lang="en-US" sz="1600" dirty="0"/>
              <a:t>The evaluate this we are doing CFD studies of various leak scenarios for an outside condensing unit</a:t>
            </a:r>
            <a:endParaRPr lang="en-US" dirty="0"/>
          </a:p>
          <a:p>
            <a:pPr marL="282575" indent="-282575">
              <a:spcBef>
                <a:spcPts val="600"/>
              </a:spcBef>
              <a:spcAft>
                <a:spcPts val="0"/>
              </a:spcAft>
              <a:buFont typeface="Arial" panose="020B0604020202020204" pitchFamily="34" charset="0"/>
              <a:buChar char="•"/>
            </a:pPr>
            <a:r>
              <a:rPr lang="en-US" sz="1600" dirty="0"/>
              <a:t>The following are the results for a ¼ hole in a condenser tube angled up at 45 degrees which results in a full loss of charge in 1 minute.  There is no wind and the unit is in a corner of a building structure</a:t>
            </a:r>
            <a:endParaRPr lang="en-US" sz="1600" dirty="0">
              <a:cs typeface="Calibri"/>
            </a:endParaRPr>
          </a:p>
        </p:txBody>
      </p:sp>
      <p:pic>
        <p:nvPicPr>
          <p:cNvPr id="6" name="Picture 5"/>
          <p:cNvPicPr>
            <a:picLocks noChangeAspect="1"/>
          </p:cNvPicPr>
          <p:nvPr/>
        </p:nvPicPr>
        <p:blipFill>
          <a:blip r:embed="rId2"/>
          <a:stretch>
            <a:fillRect/>
          </a:stretch>
        </p:blipFill>
        <p:spPr>
          <a:xfrm>
            <a:off x="9157109" y="1914672"/>
            <a:ext cx="2579263" cy="1656477"/>
          </a:xfrm>
          <a:prstGeom prst="rect">
            <a:avLst/>
          </a:prstGeom>
        </p:spPr>
      </p:pic>
      <p:pic>
        <p:nvPicPr>
          <p:cNvPr id="7" name="Picture 6"/>
          <p:cNvPicPr>
            <a:picLocks noChangeAspect="1"/>
          </p:cNvPicPr>
          <p:nvPr/>
        </p:nvPicPr>
        <p:blipFill>
          <a:blip r:embed="rId3"/>
          <a:stretch>
            <a:fillRect/>
          </a:stretch>
        </p:blipFill>
        <p:spPr>
          <a:xfrm>
            <a:off x="9043988" y="4129661"/>
            <a:ext cx="2839296" cy="1528852"/>
          </a:xfrm>
          <a:prstGeom prst="rect">
            <a:avLst/>
          </a:prstGeom>
        </p:spPr>
      </p:pic>
      <p:sp>
        <p:nvSpPr>
          <p:cNvPr id="8" name="TextBox 7"/>
          <p:cNvSpPr txBox="1"/>
          <p:nvPr/>
        </p:nvSpPr>
        <p:spPr>
          <a:xfrm>
            <a:off x="9172904" y="3571149"/>
            <a:ext cx="2710380" cy="430887"/>
          </a:xfrm>
          <a:prstGeom prst="rect">
            <a:avLst/>
          </a:prstGeom>
          <a:noFill/>
        </p:spPr>
        <p:txBody>
          <a:bodyPr wrap="square" rtlCol="0">
            <a:spAutoFit/>
          </a:bodyPr>
          <a:lstStyle/>
          <a:p>
            <a:r>
              <a:rPr lang="en-US" sz="1100"/>
              <a:t>Leak rate include pressure degradation</a:t>
            </a:r>
          </a:p>
          <a:p>
            <a:r>
              <a:rPr lang="en-US" sz="1100"/>
              <a:t>¼ hole results in full charge loss in 1 minute</a:t>
            </a:r>
          </a:p>
        </p:txBody>
      </p:sp>
      <p:pic>
        <p:nvPicPr>
          <p:cNvPr id="10" name="Picture 9"/>
          <p:cNvPicPr>
            <a:picLocks noChangeAspect="1"/>
          </p:cNvPicPr>
          <p:nvPr/>
        </p:nvPicPr>
        <p:blipFill>
          <a:blip r:embed="rId4"/>
          <a:stretch>
            <a:fillRect/>
          </a:stretch>
        </p:blipFill>
        <p:spPr>
          <a:xfrm>
            <a:off x="151844" y="3213010"/>
            <a:ext cx="6734377" cy="2925143"/>
          </a:xfrm>
          <a:prstGeom prst="rect">
            <a:avLst/>
          </a:prstGeom>
        </p:spPr>
      </p:pic>
      <p:sp>
        <p:nvSpPr>
          <p:cNvPr id="11" name="Right Brace 10"/>
          <p:cNvSpPr/>
          <p:nvPr/>
        </p:nvSpPr>
        <p:spPr>
          <a:xfrm>
            <a:off x="6904714" y="3406654"/>
            <a:ext cx="235670" cy="2731499"/>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7202852" y="4295349"/>
            <a:ext cx="1744876" cy="954107"/>
          </a:xfrm>
          <a:prstGeom prst="rect">
            <a:avLst/>
          </a:prstGeom>
          <a:noFill/>
        </p:spPr>
        <p:txBody>
          <a:bodyPr wrap="square" rtlCol="0">
            <a:spAutoFit/>
          </a:bodyPr>
          <a:lstStyle/>
          <a:p>
            <a:r>
              <a:rPr lang="en-US" sz="1400"/>
              <a:t>As you can see at this very high leak rate the flammable mass region is very small</a:t>
            </a:r>
          </a:p>
        </p:txBody>
      </p:sp>
      <p:sp>
        <p:nvSpPr>
          <p:cNvPr id="13" name="TextBox 12"/>
          <p:cNvSpPr txBox="1"/>
          <p:nvPr/>
        </p:nvSpPr>
        <p:spPr>
          <a:xfrm>
            <a:off x="9874340" y="2984116"/>
            <a:ext cx="1178592" cy="307777"/>
          </a:xfrm>
          <a:prstGeom prst="rect">
            <a:avLst/>
          </a:prstGeom>
          <a:noFill/>
        </p:spPr>
        <p:txBody>
          <a:bodyPr wrap="none" rtlCol="0">
            <a:spAutoFit/>
          </a:bodyPr>
          <a:lstStyle/>
          <a:p>
            <a:r>
              <a:rPr lang="en-US" sz="1400">
                <a:solidFill>
                  <a:schemeClr val="bg1"/>
                </a:solidFill>
              </a:rPr>
              <a:t>Leak Location</a:t>
            </a:r>
          </a:p>
        </p:txBody>
      </p:sp>
      <p:cxnSp>
        <p:nvCxnSpPr>
          <p:cNvPr id="15" name="Straight Arrow Connector 14"/>
          <p:cNvCxnSpPr/>
          <p:nvPr/>
        </p:nvCxnSpPr>
        <p:spPr>
          <a:xfrm flipH="1" flipV="1">
            <a:off x="10359957" y="2589022"/>
            <a:ext cx="86783" cy="38764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5D71607D-7735-48F6-96A5-8AE190309E0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9644279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762000" y="-72310"/>
            <a:ext cx="10058400" cy="880982"/>
          </a:xfrm>
        </p:spPr>
        <p:txBody>
          <a:bodyPr>
            <a:normAutofit fontScale="90000"/>
          </a:bodyPr>
          <a:lstStyle/>
          <a:p>
            <a:r>
              <a:rPr lang="en-US" sz="3600"/>
              <a:t>What is different in a house fire? (HVAC unit not involved)</a:t>
            </a:r>
          </a:p>
        </p:txBody>
      </p:sp>
      <p:pic>
        <p:nvPicPr>
          <p:cNvPr id="3" name="Picture 2">
            <a:extLst>
              <a:ext uri="{FF2B5EF4-FFF2-40B4-BE49-F238E27FC236}">
                <a16:creationId xmlns:a16="http://schemas.microsoft.com/office/drawing/2014/main" id="{C6833EB3-BD1A-4BD7-8297-B87A4882FC5A}"/>
              </a:ext>
            </a:extLst>
          </p:cNvPr>
          <p:cNvPicPr>
            <a:picLocks noChangeAspect="1"/>
          </p:cNvPicPr>
          <p:nvPr/>
        </p:nvPicPr>
        <p:blipFill>
          <a:blip r:embed="rId2"/>
          <a:stretch>
            <a:fillRect/>
          </a:stretch>
        </p:blipFill>
        <p:spPr>
          <a:xfrm>
            <a:off x="685800" y="4419600"/>
            <a:ext cx="3090952" cy="2355011"/>
          </a:xfrm>
          <a:prstGeom prst="rect">
            <a:avLst/>
          </a:prstGeom>
        </p:spPr>
      </p:pic>
      <p:sp>
        <p:nvSpPr>
          <p:cNvPr id="7" name="TextBox 6">
            <a:extLst>
              <a:ext uri="{FF2B5EF4-FFF2-40B4-BE49-F238E27FC236}">
                <a16:creationId xmlns:a16="http://schemas.microsoft.com/office/drawing/2014/main" id="{0D5C9900-F038-4552-8A41-6D9BEA0CA57F}"/>
              </a:ext>
            </a:extLst>
          </p:cNvPr>
          <p:cNvSpPr txBox="1"/>
          <p:nvPr/>
        </p:nvSpPr>
        <p:spPr>
          <a:xfrm>
            <a:off x="3962400" y="4572000"/>
            <a:ext cx="6477000" cy="1477328"/>
          </a:xfrm>
          <a:prstGeom prst="rect">
            <a:avLst/>
          </a:prstGeom>
          <a:noFill/>
        </p:spPr>
        <p:txBody>
          <a:bodyPr wrap="square" rtlCol="0">
            <a:spAutoFit/>
          </a:bodyPr>
          <a:lstStyle/>
          <a:p>
            <a:r>
              <a:rPr lang="en-US" sz="1800" b="1">
                <a:latin typeface="Calibri" panose="020F0502020204030204" pitchFamily="34" charset="0"/>
                <a:cs typeface="Calibri" panose="020F0502020204030204" pitchFamily="34" charset="0"/>
              </a:rPr>
              <a:t>Scenarios:</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First responder enters house </a:t>
            </a:r>
            <a:r>
              <a:rPr lang="en-US" sz="1800" u="sng">
                <a:latin typeface="Calibri" panose="020F0502020204030204" pitchFamily="34" charset="0"/>
                <a:cs typeface="Calibri" panose="020F0502020204030204" pitchFamily="34" charset="0"/>
              </a:rPr>
              <a:t>during fire</a:t>
            </a:r>
            <a:r>
              <a:rPr lang="en-US" sz="1800">
                <a:latin typeface="Calibri" panose="020F0502020204030204" pitchFamily="34" charset="0"/>
                <a:cs typeface="Calibri" panose="020F0502020204030204" pitchFamily="34" charset="0"/>
              </a:rPr>
              <a:t>, HVAC line is leaking onto hot surface (no fire at leak site)</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First responder enters house </a:t>
            </a:r>
            <a:r>
              <a:rPr lang="en-US" sz="1800" u="sng">
                <a:latin typeface="Calibri" panose="020F0502020204030204" pitchFamily="34" charset="0"/>
                <a:cs typeface="Calibri" panose="020F0502020204030204" pitchFamily="34" charset="0"/>
              </a:rPr>
              <a:t>after fire</a:t>
            </a:r>
            <a:r>
              <a:rPr lang="en-US" sz="1800">
                <a:latin typeface="Calibri" panose="020F0502020204030204" pitchFamily="34" charset="0"/>
                <a:cs typeface="Calibri" panose="020F0502020204030204" pitchFamily="34" charset="0"/>
              </a:rPr>
              <a:t>, HVAC line is leaking onto hot surface (no fire at leak site)</a:t>
            </a:r>
          </a:p>
        </p:txBody>
      </p:sp>
      <p:pic>
        <p:nvPicPr>
          <p:cNvPr id="9" name="Picture 8">
            <a:extLst>
              <a:ext uri="{FF2B5EF4-FFF2-40B4-BE49-F238E27FC236}">
                <a16:creationId xmlns:a16="http://schemas.microsoft.com/office/drawing/2014/main" id="{37E025B0-FA94-4610-9426-2FBD25DD346E}"/>
              </a:ext>
            </a:extLst>
          </p:cNvPr>
          <p:cNvPicPr>
            <a:picLocks noChangeAspect="1"/>
          </p:cNvPicPr>
          <p:nvPr/>
        </p:nvPicPr>
        <p:blipFill>
          <a:blip r:embed="rId3"/>
          <a:stretch>
            <a:fillRect/>
          </a:stretch>
        </p:blipFill>
        <p:spPr>
          <a:xfrm>
            <a:off x="762000" y="990600"/>
            <a:ext cx="9448800" cy="3405531"/>
          </a:xfrm>
          <a:prstGeom prst="rect">
            <a:avLst/>
          </a:prstGeom>
        </p:spPr>
      </p:pic>
      <p:sp>
        <p:nvSpPr>
          <p:cNvPr id="5" name="Footer Placeholder 4">
            <a:extLst>
              <a:ext uri="{FF2B5EF4-FFF2-40B4-BE49-F238E27FC236}">
                <a16:creationId xmlns:a16="http://schemas.microsoft.com/office/drawing/2014/main" id="{A280CC9D-3641-4F3F-B43B-6C02E0C5AF01}"/>
              </a:ext>
            </a:extLst>
          </p:cNvPr>
          <p:cNvSpPr>
            <a:spLocks noGrp="1"/>
          </p:cNvSpPr>
          <p:nvPr>
            <p:ph type="ftr" sz="quarter" idx="11"/>
          </p:nvPr>
        </p:nvSpPr>
        <p:spPr/>
        <p:txBody>
          <a:bodyPr/>
          <a:lstStyle/>
          <a:p>
            <a:r>
              <a:rPr lang="en-US"/>
              <a:t>©Air Conditioning, Heating, Refrigeration Institute 2020</a:t>
            </a:r>
          </a:p>
        </p:txBody>
      </p:sp>
      <p:pic>
        <p:nvPicPr>
          <p:cNvPr id="4" name="Picture 5">
            <a:extLst>
              <a:ext uri="{FF2B5EF4-FFF2-40B4-BE49-F238E27FC236}">
                <a16:creationId xmlns:a16="http://schemas.microsoft.com/office/drawing/2014/main" id="{A02654C7-7213-4706-BC97-37D50F82F660}"/>
              </a:ext>
            </a:extLst>
          </p:cNvPr>
          <p:cNvPicPr>
            <a:picLocks noChangeAspect="1"/>
          </p:cNvPicPr>
          <p:nvPr/>
        </p:nvPicPr>
        <p:blipFill>
          <a:blip r:embed="rId4"/>
          <a:stretch>
            <a:fillRect/>
          </a:stretch>
        </p:blipFill>
        <p:spPr>
          <a:xfrm>
            <a:off x="8100732" y="1170174"/>
            <a:ext cx="1943100" cy="555251"/>
          </a:xfrm>
          <a:prstGeom prst="rect">
            <a:avLst/>
          </a:prstGeom>
        </p:spPr>
      </p:pic>
    </p:spTree>
    <p:extLst>
      <p:ext uri="{BB962C8B-B14F-4D97-AF65-F5344CB8AC3E}">
        <p14:creationId xmlns:p14="http://schemas.microsoft.com/office/powerpoint/2010/main" val="2048885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992659" y="72111"/>
            <a:ext cx="10058400" cy="832332"/>
          </a:xfrm>
        </p:spPr>
        <p:txBody>
          <a:bodyPr>
            <a:normAutofit/>
          </a:bodyPr>
          <a:lstStyle/>
          <a:p>
            <a:r>
              <a:rPr lang="en-US" sz="3600"/>
              <a:t>What is different in a house fire? (HVAC unit not on fire)</a:t>
            </a:r>
          </a:p>
        </p:txBody>
      </p:sp>
      <p:pic>
        <p:nvPicPr>
          <p:cNvPr id="8" name="Picture 7">
            <a:extLst>
              <a:ext uri="{FF2B5EF4-FFF2-40B4-BE49-F238E27FC236}">
                <a16:creationId xmlns:a16="http://schemas.microsoft.com/office/drawing/2014/main" id="{107741F7-C4FB-4F5F-8C0E-8A3783EC243D}"/>
              </a:ext>
            </a:extLst>
          </p:cNvPr>
          <p:cNvPicPr>
            <a:picLocks noChangeAspect="1"/>
          </p:cNvPicPr>
          <p:nvPr/>
        </p:nvPicPr>
        <p:blipFill>
          <a:blip r:embed="rId2"/>
          <a:stretch>
            <a:fillRect/>
          </a:stretch>
        </p:blipFill>
        <p:spPr>
          <a:xfrm>
            <a:off x="9296400" y="2057400"/>
            <a:ext cx="2704020" cy="3957935"/>
          </a:xfrm>
          <a:prstGeom prst="rect">
            <a:avLst/>
          </a:prstGeom>
        </p:spPr>
      </p:pic>
      <p:sp>
        <p:nvSpPr>
          <p:cNvPr id="12" name="TextBox 11">
            <a:extLst>
              <a:ext uri="{FF2B5EF4-FFF2-40B4-BE49-F238E27FC236}">
                <a16:creationId xmlns:a16="http://schemas.microsoft.com/office/drawing/2014/main" id="{B29177C2-D917-47AE-B378-9276AF89D14A}"/>
              </a:ext>
            </a:extLst>
          </p:cNvPr>
          <p:cNvSpPr txBox="1"/>
          <p:nvPr/>
        </p:nvSpPr>
        <p:spPr>
          <a:xfrm>
            <a:off x="1283043" y="5305934"/>
            <a:ext cx="7219605" cy="923330"/>
          </a:xfrm>
          <a:prstGeom prst="rect">
            <a:avLst/>
          </a:prstGeom>
          <a:noFill/>
        </p:spPr>
        <p:txBody>
          <a:bodyPr wrap="none" rtlCol="0">
            <a:spAutoFit/>
          </a:bodyPr>
          <a:lstStyle/>
          <a:p>
            <a:r>
              <a:rPr lang="en-US" sz="1800" b="1">
                <a:latin typeface="Calibri" panose="020F0502020204030204" pitchFamily="34" charset="0"/>
                <a:cs typeface="Calibri" panose="020F0502020204030204" pitchFamily="34" charset="0"/>
              </a:rPr>
              <a:t>Scenarios</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First responder severs line during house fire</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Equipment line breaks due to line failure  while first responder is nearby</a:t>
            </a:r>
          </a:p>
        </p:txBody>
      </p:sp>
      <p:pic>
        <p:nvPicPr>
          <p:cNvPr id="5" name="Picture 4">
            <a:extLst>
              <a:ext uri="{FF2B5EF4-FFF2-40B4-BE49-F238E27FC236}">
                <a16:creationId xmlns:a16="http://schemas.microsoft.com/office/drawing/2014/main" id="{EDA51477-7A7E-4494-9660-8917C454CFD5}"/>
              </a:ext>
            </a:extLst>
          </p:cNvPr>
          <p:cNvPicPr>
            <a:picLocks noChangeAspect="1"/>
          </p:cNvPicPr>
          <p:nvPr/>
        </p:nvPicPr>
        <p:blipFill>
          <a:blip r:embed="rId3"/>
          <a:stretch>
            <a:fillRect/>
          </a:stretch>
        </p:blipFill>
        <p:spPr>
          <a:xfrm>
            <a:off x="152400" y="1090401"/>
            <a:ext cx="8802130" cy="4029575"/>
          </a:xfrm>
          <a:prstGeom prst="rect">
            <a:avLst/>
          </a:prstGeom>
        </p:spPr>
      </p:pic>
      <p:sp>
        <p:nvSpPr>
          <p:cNvPr id="3" name="Footer Placeholder 2">
            <a:extLst>
              <a:ext uri="{FF2B5EF4-FFF2-40B4-BE49-F238E27FC236}">
                <a16:creationId xmlns:a16="http://schemas.microsoft.com/office/drawing/2014/main" id="{A9A005C5-2487-48FD-B9FB-CEFB3F948589}"/>
              </a:ext>
            </a:extLst>
          </p:cNvPr>
          <p:cNvSpPr>
            <a:spLocks noGrp="1"/>
          </p:cNvSpPr>
          <p:nvPr>
            <p:ph type="ftr" sz="quarter" idx="11"/>
          </p:nvPr>
        </p:nvSpPr>
        <p:spPr/>
        <p:txBody>
          <a:bodyPr/>
          <a:lstStyle/>
          <a:p>
            <a:r>
              <a:rPr lang="en-US"/>
              <a:t>©Air Conditioning, Heating, Refrigeration Institute 2020</a:t>
            </a:r>
          </a:p>
        </p:txBody>
      </p:sp>
      <p:pic>
        <p:nvPicPr>
          <p:cNvPr id="4" name="Picture 5">
            <a:extLst>
              <a:ext uri="{FF2B5EF4-FFF2-40B4-BE49-F238E27FC236}">
                <a16:creationId xmlns:a16="http://schemas.microsoft.com/office/drawing/2014/main" id="{A43D366F-9EE3-430A-98B3-A4241420D94D}"/>
              </a:ext>
            </a:extLst>
          </p:cNvPr>
          <p:cNvPicPr>
            <a:picLocks noChangeAspect="1"/>
          </p:cNvPicPr>
          <p:nvPr/>
        </p:nvPicPr>
        <p:blipFill>
          <a:blip r:embed="rId4"/>
          <a:stretch>
            <a:fillRect/>
          </a:stretch>
        </p:blipFill>
        <p:spPr>
          <a:xfrm>
            <a:off x="6944285" y="1277750"/>
            <a:ext cx="1943100" cy="447675"/>
          </a:xfrm>
          <a:prstGeom prst="rect">
            <a:avLst/>
          </a:prstGeom>
        </p:spPr>
      </p:pic>
    </p:spTree>
    <p:extLst>
      <p:ext uri="{BB962C8B-B14F-4D97-AF65-F5344CB8AC3E}">
        <p14:creationId xmlns:p14="http://schemas.microsoft.com/office/powerpoint/2010/main" val="25464308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7934"/>
            <a:ext cx="11277600" cy="548640"/>
          </a:xfrm>
        </p:spPr>
        <p:txBody>
          <a:bodyPr>
            <a:normAutofit fontScale="90000"/>
          </a:bodyPr>
          <a:lstStyle/>
          <a:p>
            <a:r>
              <a:rPr lang="en-US"/>
              <a:t>Potential Refrigerant Fuel Load</a:t>
            </a:r>
          </a:p>
        </p:txBody>
      </p:sp>
      <p:sp>
        <p:nvSpPr>
          <p:cNvPr id="3" name="Content Placeholder 2"/>
          <p:cNvSpPr>
            <a:spLocks noGrp="1"/>
          </p:cNvSpPr>
          <p:nvPr>
            <p:ph idx="1"/>
          </p:nvPr>
        </p:nvSpPr>
        <p:spPr>
          <a:xfrm>
            <a:off x="635480" y="1715370"/>
            <a:ext cx="8145253" cy="4150744"/>
          </a:xfrm>
        </p:spPr>
        <p:txBody>
          <a:bodyPr vert="horz" lIns="0" tIns="45720" rIns="0" bIns="45720" rtlCol="0" anchor="t">
            <a:normAutofit/>
          </a:bodyPr>
          <a:lstStyle/>
          <a:p>
            <a:pPr marL="0" indent="0">
              <a:spcBef>
                <a:spcPts val="0"/>
              </a:spcBef>
              <a:buNone/>
            </a:pPr>
            <a:endParaRPr lang="en-US" sz="1800">
              <a:cs typeface="Calibri"/>
            </a:endParaRPr>
          </a:p>
          <a:p>
            <a:pPr marL="0" indent="0">
              <a:spcBef>
                <a:spcPts val="0"/>
              </a:spcBef>
              <a:buNone/>
            </a:pPr>
            <a:r>
              <a:rPr lang="en-US" sz="1800"/>
              <a:t>Worst case scenario = externally fueled fire, complete charge loss (typical residential ducted split unit charge ~ 15 lbs.)</a:t>
            </a:r>
            <a:endParaRPr lang="en-US" sz="1800">
              <a:cs typeface="Calibri"/>
            </a:endParaRPr>
          </a:p>
          <a:p>
            <a:pPr marL="383540" lvl="1">
              <a:spcBef>
                <a:spcPts val="0"/>
              </a:spcBef>
            </a:pPr>
            <a:r>
              <a:rPr lang="en-US"/>
              <a:t>Nominal A2L refrigerant 		Heat of Combustion = 4,400 BTU/lb. </a:t>
            </a:r>
            <a:endParaRPr lang="en-US">
              <a:cs typeface="Calibri"/>
            </a:endParaRPr>
          </a:p>
          <a:p>
            <a:pPr marL="383540" lvl="1">
              <a:spcBef>
                <a:spcPts val="0"/>
              </a:spcBef>
            </a:pPr>
            <a:r>
              <a:rPr lang="en-US"/>
              <a:t>R-410A refrigerant 		Heat of Combustion = 2,800 BTU/lb.</a:t>
            </a:r>
            <a:endParaRPr lang="en-US">
              <a:cs typeface="Calibri"/>
            </a:endParaRPr>
          </a:p>
          <a:p>
            <a:pPr marL="0" indent="0">
              <a:spcBef>
                <a:spcPts val="0"/>
              </a:spcBef>
              <a:buNone/>
            </a:pPr>
            <a:r>
              <a:rPr lang="en-US" sz="1400"/>
              <a:t>	</a:t>
            </a:r>
            <a:endParaRPr lang="en-US" sz="1400">
              <a:cs typeface="Calibri"/>
            </a:endParaRPr>
          </a:p>
          <a:p>
            <a:pPr marL="0" indent="0">
              <a:spcBef>
                <a:spcPts val="0"/>
              </a:spcBef>
              <a:buNone/>
            </a:pPr>
            <a:r>
              <a:rPr lang="en-US" sz="1800"/>
              <a:t>Assuming all refrigerant leaked and burned, fuel value difference between the A2L and R-410A would be:</a:t>
            </a:r>
            <a:endParaRPr lang="en-US" sz="1800">
              <a:cs typeface="Calibri"/>
            </a:endParaRPr>
          </a:p>
          <a:p>
            <a:pPr marL="685800" lvl="1">
              <a:spcBef>
                <a:spcPts val="0"/>
              </a:spcBef>
            </a:pPr>
            <a:r>
              <a:rPr lang="en-US"/>
              <a:t>(4,400 – 2,800) x 15 = 24,000 BTU</a:t>
            </a:r>
            <a:endParaRPr lang="en-US">
              <a:cs typeface="Calibri"/>
            </a:endParaRPr>
          </a:p>
          <a:p>
            <a:pPr marL="0" indent="0">
              <a:spcBef>
                <a:spcPts val="0"/>
              </a:spcBef>
              <a:buNone/>
            </a:pPr>
            <a:r>
              <a:rPr lang="en-US" sz="1400"/>
              <a:t>	</a:t>
            </a:r>
            <a:endParaRPr lang="en-US" sz="1400">
              <a:cs typeface="Calibri"/>
            </a:endParaRPr>
          </a:p>
          <a:p>
            <a:pPr marL="0" indent="0">
              <a:spcBef>
                <a:spcPts val="0"/>
              </a:spcBef>
              <a:buNone/>
            </a:pPr>
            <a:r>
              <a:rPr lang="en-US" sz="1800"/>
              <a:t>This difference (A2L vs A1) is equivalent to additional fuel value of:</a:t>
            </a:r>
            <a:endParaRPr lang="en-US" sz="1800">
              <a:cs typeface="Calibri"/>
            </a:endParaRPr>
          </a:p>
          <a:p>
            <a:pPr marL="0" indent="0">
              <a:spcBef>
                <a:spcPts val="0"/>
              </a:spcBef>
              <a:buNone/>
            </a:pPr>
            <a:endParaRPr lang="en-US" sz="1800">
              <a:cs typeface="Calibri"/>
            </a:endParaRPr>
          </a:p>
          <a:p>
            <a:pPr marL="685800" lvl="1">
              <a:spcBef>
                <a:spcPts val="0"/>
              </a:spcBef>
            </a:pPr>
            <a:r>
              <a:rPr lang="en-US"/>
              <a:t>3.4 lbs. dry wood (~30% of an 8 ft. length of kiln-dried 2x4)</a:t>
            </a:r>
            <a:endParaRPr lang="en-US">
              <a:cs typeface="Calibri"/>
            </a:endParaRPr>
          </a:p>
          <a:p>
            <a:pPr marL="685800" lvl="1">
              <a:spcBef>
                <a:spcPts val="0"/>
              </a:spcBef>
            </a:pPr>
            <a:r>
              <a:rPr lang="en-US"/>
              <a:t>1.7 lbs. Duraflame™ wax fire log (~38% of a single fire log)</a:t>
            </a:r>
            <a:endParaRPr lang="en-US">
              <a:cs typeface="Calibri"/>
            </a:endParaRPr>
          </a:p>
          <a:p>
            <a:pPr marL="685800" lvl="1">
              <a:spcBef>
                <a:spcPts val="0"/>
              </a:spcBef>
            </a:pPr>
            <a:endParaRPr lang="en-US" sz="1400"/>
          </a:p>
          <a:p>
            <a:pPr marL="0" indent="0">
              <a:spcBef>
                <a:spcPts val="0"/>
              </a:spcBef>
              <a:buNone/>
            </a:pPr>
            <a:endParaRPr lang="en-US" sz="1400"/>
          </a:p>
        </p:txBody>
      </p:sp>
      <p:sp>
        <p:nvSpPr>
          <p:cNvPr id="6" name="TextBox 5"/>
          <p:cNvSpPr txBox="1"/>
          <p:nvPr/>
        </p:nvSpPr>
        <p:spPr>
          <a:xfrm>
            <a:off x="8003991" y="5042787"/>
            <a:ext cx="3734143" cy="830997"/>
          </a:xfrm>
          <a:prstGeom prst="rect">
            <a:avLst/>
          </a:prstGeom>
          <a:noFill/>
        </p:spPr>
        <p:txBody>
          <a:bodyPr wrap="square" rtlCol="0">
            <a:spAutoFit/>
          </a:bodyPr>
          <a:lstStyle/>
          <a:p>
            <a:r>
              <a:rPr lang="en-US" sz="1600"/>
              <a:t>There is negligible added fuel value in this scenario due to A2L refrigerant usage</a:t>
            </a:r>
          </a:p>
          <a:p>
            <a:endParaRPr lang="en-US" sz="1600"/>
          </a:p>
        </p:txBody>
      </p:sp>
      <p:sp>
        <p:nvSpPr>
          <p:cNvPr id="7" name="Right Brace 6"/>
          <p:cNvSpPr/>
          <p:nvPr/>
        </p:nvSpPr>
        <p:spPr>
          <a:xfrm>
            <a:off x="7360204" y="4887629"/>
            <a:ext cx="381000" cy="83820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3" name="Picture 12">
            <a:extLst>
              <a:ext uri="{FF2B5EF4-FFF2-40B4-BE49-F238E27FC236}">
                <a16:creationId xmlns:a16="http://schemas.microsoft.com/office/drawing/2014/main" id="{9BCB75C8-32DB-42A1-ABEC-95E43D9C1F88}"/>
              </a:ext>
            </a:extLst>
          </p:cNvPr>
          <p:cNvPicPr>
            <a:picLocks noChangeAspect="1"/>
          </p:cNvPicPr>
          <p:nvPr/>
        </p:nvPicPr>
        <p:blipFill>
          <a:blip r:embed="rId2"/>
          <a:stretch>
            <a:fillRect/>
          </a:stretch>
        </p:blipFill>
        <p:spPr>
          <a:xfrm>
            <a:off x="8925022" y="413798"/>
            <a:ext cx="3143274" cy="2608593"/>
          </a:xfrm>
          <a:prstGeom prst="rect">
            <a:avLst/>
          </a:prstGeom>
        </p:spPr>
      </p:pic>
      <p:sp>
        <p:nvSpPr>
          <p:cNvPr id="4" name="Footer Placeholder 3">
            <a:extLst>
              <a:ext uri="{FF2B5EF4-FFF2-40B4-BE49-F238E27FC236}">
                <a16:creationId xmlns:a16="http://schemas.microsoft.com/office/drawing/2014/main" id="{46F70C4A-E7E5-41E6-80DC-764ED63F1DB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02608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152400" y="203077"/>
            <a:ext cx="11883367" cy="609600"/>
          </a:xfrm>
        </p:spPr>
        <p:txBody>
          <a:bodyPr>
            <a:noAutofit/>
          </a:bodyPr>
          <a:lstStyle/>
          <a:p>
            <a:r>
              <a:rPr lang="en-US" sz="3600"/>
              <a:t>What is different? Wildfire with 410A, A2L or a Propane tank?</a:t>
            </a:r>
          </a:p>
        </p:txBody>
      </p:sp>
      <p:pic>
        <p:nvPicPr>
          <p:cNvPr id="5" name="Picture 4">
            <a:extLst>
              <a:ext uri="{FF2B5EF4-FFF2-40B4-BE49-F238E27FC236}">
                <a16:creationId xmlns:a16="http://schemas.microsoft.com/office/drawing/2014/main" id="{6A55EB0F-85D6-4F3B-8867-322A41E0342B}"/>
              </a:ext>
            </a:extLst>
          </p:cNvPr>
          <p:cNvPicPr>
            <a:picLocks noChangeAspect="1"/>
          </p:cNvPicPr>
          <p:nvPr/>
        </p:nvPicPr>
        <p:blipFill>
          <a:blip r:embed="rId2"/>
          <a:stretch>
            <a:fillRect/>
          </a:stretch>
        </p:blipFill>
        <p:spPr>
          <a:xfrm>
            <a:off x="5086425" y="1007063"/>
            <a:ext cx="4701811" cy="2765771"/>
          </a:xfrm>
          <a:prstGeom prst="rect">
            <a:avLst/>
          </a:prstGeom>
        </p:spPr>
      </p:pic>
      <p:sp>
        <p:nvSpPr>
          <p:cNvPr id="6" name="TextBox 5">
            <a:extLst>
              <a:ext uri="{FF2B5EF4-FFF2-40B4-BE49-F238E27FC236}">
                <a16:creationId xmlns:a16="http://schemas.microsoft.com/office/drawing/2014/main" id="{D5FBC400-C756-44A1-A00A-8937575AE82D}"/>
              </a:ext>
            </a:extLst>
          </p:cNvPr>
          <p:cNvSpPr txBox="1"/>
          <p:nvPr/>
        </p:nvSpPr>
        <p:spPr>
          <a:xfrm>
            <a:off x="3908789" y="1062481"/>
            <a:ext cx="1219200" cy="707886"/>
          </a:xfrm>
          <a:prstGeom prst="rect">
            <a:avLst/>
          </a:prstGeom>
          <a:noFill/>
        </p:spPr>
        <p:txBody>
          <a:bodyPr wrap="square" rtlCol="0">
            <a:spAutoFit/>
          </a:bodyPr>
          <a:lstStyle/>
          <a:p>
            <a:r>
              <a:rPr lang="en-US" sz="2000" b="1">
                <a:latin typeface="Calibri" panose="020F0502020204030204" pitchFamily="34" charset="0"/>
                <a:cs typeface="Calibri" panose="020F0502020204030204" pitchFamily="34" charset="0"/>
              </a:rPr>
              <a:t>Propane Tank Fire</a:t>
            </a:r>
          </a:p>
        </p:txBody>
      </p:sp>
      <p:sp>
        <p:nvSpPr>
          <p:cNvPr id="7" name="Rectangle 6">
            <a:extLst>
              <a:ext uri="{FF2B5EF4-FFF2-40B4-BE49-F238E27FC236}">
                <a16:creationId xmlns:a16="http://schemas.microsoft.com/office/drawing/2014/main" id="{251EEC5E-4B0C-4609-92CC-63BF68D9674E}"/>
              </a:ext>
            </a:extLst>
          </p:cNvPr>
          <p:cNvSpPr/>
          <p:nvPr/>
        </p:nvSpPr>
        <p:spPr>
          <a:xfrm>
            <a:off x="7772400" y="3817552"/>
            <a:ext cx="3886200" cy="2308324"/>
          </a:xfrm>
          <a:prstGeom prst="rect">
            <a:avLst/>
          </a:prstGeom>
        </p:spPr>
        <p:txBody>
          <a:bodyPr wrap="square">
            <a:spAutoFit/>
          </a:bodyPr>
          <a:lstStyle/>
          <a:p>
            <a:r>
              <a:rPr lang="en-US" u="sng">
                <a:hlinkClick r:id="rId3"/>
              </a:rPr>
              <a:t>Image from report   - - - &gt; https://virginiabeach.legalexaminer.com/legal/defective-dangerous-products/injuries-caused-by-propane/</a:t>
            </a:r>
            <a:endParaRPr lang="en-US" u="sng"/>
          </a:p>
          <a:p>
            <a:endParaRPr lang="en-US" u="sng"/>
          </a:p>
          <a:p>
            <a:r>
              <a:rPr lang="en-US" u="sng">
                <a:hlinkClick r:id="rId4"/>
              </a:rPr>
              <a:t>https://www.kcrg.com/content/news/Central-City-house-fire-re-routing-traffic-493532011.html</a:t>
            </a:r>
            <a:endParaRPr lang="en-US" u="sng"/>
          </a:p>
          <a:p>
            <a:endParaRPr lang="en-US"/>
          </a:p>
        </p:txBody>
      </p:sp>
      <p:pic>
        <p:nvPicPr>
          <p:cNvPr id="8" name="Picture 7">
            <a:extLst>
              <a:ext uri="{FF2B5EF4-FFF2-40B4-BE49-F238E27FC236}">
                <a16:creationId xmlns:a16="http://schemas.microsoft.com/office/drawing/2014/main" id="{28C21DCA-FE3E-43CC-9C45-59AB705DE40F}"/>
              </a:ext>
            </a:extLst>
          </p:cNvPr>
          <p:cNvPicPr>
            <a:picLocks noChangeAspect="1"/>
          </p:cNvPicPr>
          <p:nvPr/>
        </p:nvPicPr>
        <p:blipFill>
          <a:blip r:embed="rId5"/>
          <a:stretch>
            <a:fillRect/>
          </a:stretch>
        </p:blipFill>
        <p:spPr>
          <a:xfrm>
            <a:off x="304800" y="978783"/>
            <a:ext cx="2539419" cy="3625871"/>
          </a:xfrm>
          <a:prstGeom prst="rect">
            <a:avLst/>
          </a:prstGeom>
        </p:spPr>
      </p:pic>
      <p:pic>
        <p:nvPicPr>
          <p:cNvPr id="15" name="Picture 14">
            <a:extLst>
              <a:ext uri="{FF2B5EF4-FFF2-40B4-BE49-F238E27FC236}">
                <a16:creationId xmlns:a16="http://schemas.microsoft.com/office/drawing/2014/main" id="{57410E0B-A1E3-48DB-9EA3-CD011D436D7B}"/>
              </a:ext>
            </a:extLst>
          </p:cNvPr>
          <p:cNvPicPr>
            <a:picLocks noChangeAspect="1"/>
          </p:cNvPicPr>
          <p:nvPr/>
        </p:nvPicPr>
        <p:blipFill>
          <a:blip r:embed="rId6"/>
          <a:stretch>
            <a:fillRect/>
          </a:stretch>
        </p:blipFill>
        <p:spPr>
          <a:xfrm>
            <a:off x="2640455" y="2716694"/>
            <a:ext cx="1877934" cy="2201716"/>
          </a:xfrm>
          <a:prstGeom prst="rect">
            <a:avLst/>
          </a:prstGeom>
        </p:spPr>
      </p:pic>
      <p:pic>
        <p:nvPicPr>
          <p:cNvPr id="10" name="Picture 9">
            <a:extLst>
              <a:ext uri="{FF2B5EF4-FFF2-40B4-BE49-F238E27FC236}">
                <a16:creationId xmlns:a16="http://schemas.microsoft.com/office/drawing/2014/main" id="{CEC28F04-6A4F-478B-B793-23B860F1A7E8}"/>
              </a:ext>
            </a:extLst>
          </p:cNvPr>
          <p:cNvPicPr>
            <a:picLocks noChangeAspect="1"/>
          </p:cNvPicPr>
          <p:nvPr/>
        </p:nvPicPr>
        <p:blipFill>
          <a:blip r:embed="rId7"/>
          <a:stretch>
            <a:fillRect/>
          </a:stretch>
        </p:blipFill>
        <p:spPr>
          <a:xfrm>
            <a:off x="314438" y="4342341"/>
            <a:ext cx="1615963" cy="2257921"/>
          </a:xfrm>
          <a:prstGeom prst="rect">
            <a:avLst/>
          </a:prstGeom>
        </p:spPr>
      </p:pic>
      <p:sp>
        <p:nvSpPr>
          <p:cNvPr id="17" name="Rectangle 16">
            <a:extLst>
              <a:ext uri="{FF2B5EF4-FFF2-40B4-BE49-F238E27FC236}">
                <a16:creationId xmlns:a16="http://schemas.microsoft.com/office/drawing/2014/main" id="{25F0D180-56A0-4D20-9FF5-045CCBE4B88D}"/>
              </a:ext>
            </a:extLst>
          </p:cNvPr>
          <p:cNvSpPr/>
          <p:nvPr/>
        </p:nvSpPr>
        <p:spPr>
          <a:xfrm>
            <a:off x="1904499" y="5039635"/>
            <a:ext cx="3046947" cy="1446550"/>
          </a:xfrm>
          <a:prstGeom prst="rect">
            <a:avLst/>
          </a:prstGeom>
        </p:spPr>
        <p:txBody>
          <a:bodyPr wrap="square">
            <a:spAutoFit/>
          </a:bodyPr>
          <a:lstStyle/>
          <a:p>
            <a:r>
              <a:rPr lang="it-IT" sz="2000" b="1">
                <a:latin typeface="Calibri" panose="020F0502020204030204" pitchFamily="34" charset="0"/>
                <a:cs typeface="Calibri" panose="020F0502020204030204" pitchFamily="34" charset="0"/>
              </a:rPr>
              <a:t>120 Gallon Vertical Propane Tank – ASME</a:t>
            </a:r>
          </a:p>
          <a:p>
            <a:r>
              <a:rPr lang="en-US">
                <a:hlinkClick r:id="rId8"/>
              </a:rPr>
              <a:t>https://www.kleen-ritecorp.com/p-37891-120-gallon-vertical-propane-tank-asme.aspx</a:t>
            </a:r>
            <a:endParaRPr lang="it-IT" b="1"/>
          </a:p>
        </p:txBody>
      </p:sp>
      <p:sp>
        <p:nvSpPr>
          <p:cNvPr id="3" name="TextBox 2">
            <a:extLst>
              <a:ext uri="{FF2B5EF4-FFF2-40B4-BE49-F238E27FC236}">
                <a16:creationId xmlns:a16="http://schemas.microsoft.com/office/drawing/2014/main" id="{28EC8C55-4371-4BB9-961D-A5AFCB356A33}"/>
              </a:ext>
            </a:extLst>
          </p:cNvPr>
          <p:cNvSpPr txBox="1"/>
          <p:nvPr/>
        </p:nvSpPr>
        <p:spPr>
          <a:xfrm>
            <a:off x="5127989" y="4342341"/>
            <a:ext cx="2744754" cy="1569660"/>
          </a:xfrm>
          <a:prstGeom prst="rect">
            <a:avLst/>
          </a:prstGeom>
          <a:noFill/>
        </p:spPr>
        <p:txBody>
          <a:bodyPr wrap="square" rtlCol="0">
            <a:spAutoFit/>
          </a:bodyPr>
          <a:lstStyle/>
          <a:p>
            <a:r>
              <a:rPr lang="en-US"/>
              <a:t>Charge is unlikely to exceed 35 lbs. A2L in a single residential split system.</a:t>
            </a:r>
          </a:p>
          <a:p>
            <a:endParaRPr lang="en-US"/>
          </a:p>
          <a:p>
            <a:r>
              <a:rPr lang="en-US"/>
              <a:t>120 gallon propane tank contains up to 60 lbs.</a:t>
            </a:r>
          </a:p>
        </p:txBody>
      </p:sp>
      <p:sp>
        <p:nvSpPr>
          <p:cNvPr id="12" name="TextBox 11">
            <a:extLst>
              <a:ext uri="{FF2B5EF4-FFF2-40B4-BE49-F238E27FC236}">
                <a16:creationId xmlns:a16="http://schemas.microsoft.com/office/drawing/2014/main" id="{CA506BE6-40BF-42E4-B538-ADE3FDD65C17}"/>
              </a:ext>
            </a:extLst>
          </p:cNvPr>
          <p:cNvSpPr txBox="1"/>
          <p:nvPr/>
        </p:nvSpPr>
        <p:spPr>
          <a:xfrm>
            <a:off x="7685838" y="2219897"/>
            <a:ext cx="1219200" cy="707886"/>
          </a:xfrm>
          <a:prstGeom prst="rect">
            <a:avLst/>
          </a:prstGeom>
          <a:noFill/>
        </p:spPr>
        <p:txBody>
          <a:bodyPr wrap="square" rtlCol="0">
            <a:spAutoFit/>
          </a:bodyPr>
          <a:lstStyle/>
          <a:p>
            <a:r>
              <a:rPr lang="en-US" sz="2000" b="1">
                <a:latin typeface="Calibri" panose="020F0502020204030204" pitchFamily="34" charset="0"/>
                <a:cs typeface="Calibri" panose="020F0502020204030204" pitchFamily="34" charset="0"/>
              </a:rPr>
              <a:t>Propane Tank Fire</a:t>
            </a:r>
          </a:p>
        </p:txBody>
      </p:sp>
      <p:sp>
        <p:nvSpPr>
          <p:cNvPr id="9" name="Footer Placeholder 8">
            <a:extLst>
              <a:ext uri="{FF2B5EF4-FFF2-40B4-BE49-F238E27FC236}">
                <a16:creationId xmlns:a16="http://schemas.microsoft.com/office/drawing/2014/main" id="{7F4143E8-6D4E-46B6-A14E-694528A1C2C2}"/>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023415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44754-6111-49E7-BE29-6C1D2FFCF075}"/>
              </a:ext>
            </a:extLst>
          </p:cNvPr>
          <p:cNvSpPr>
            <a:spLocks noGrp="1"/>
          </p:cNvSpPr>
          <p:nvPr>
            <p:ph type="ctrTitle"/>
          </p:nvPr>
        </p:nvSpPr>
        <p:spPr/>
        <p:txBody>
          <a:bodyPr/>
          <a:lstStyle/>
          <a:p>
            <a:r>
              <a:rPr lang="en-US"/>
              <a:t>Research</a:t>
            </a:r>
          </a:p>
        </p:txBody>
      </p:sp>
      <p:sp>
        <p:nvSpPr>
          <p:cNvPr id="3" name="Subtitle 2">
            <a:extLst>
              <a:ext uri="{FF2B5EF4-FFF2-40B4-BE49-F238E27FC236}">
                <a16:creationId xmlns:a16="http://schemas.microsoft.com/office/drawing/2014/main" id="{374FA35A-E027-4B4F-9816-BF04F62641F8}"/>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6048CEFB-626D-4C69-A291-C95467C6CA4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7363593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1066800" y="0"/>
            <a:ext cx="10058400" cy="830997"/>
          </a:xfrm>
        </p:spPr>
        <p:txBody>
          <a:bodyPr>
            <a:normAutofit/>
          </a:bodyPr>
          <a:lstStyle/>
          <a:p>
            <a:r>
              <a:rPr lang="en-US" sz="3200"/>
              <a:t>What is different in a wildfire igniting a 410A unit vs HC tank?</a:t>
            </a:r>
          </a:p>
        </p:txBody>
      </p:sp>
      <p:sp>
        <p:nvSpPr>
          <p:cNvPr id="7" name="Rectangle 6">
            <a:extLst>
              <a:ext uri="{FF2B5EF4-FFF2-40B4-BE49-F238E27FC236}">
                <a16:creationId xmlns:a16="http://schemas.microsoft.com/office/drawing/2014/main" id="{161810DC-2D6C-4090-A0CB-35B01A9726EE}"/>
              </a:ext>
            </a:extLst>
          </p:cNvPr>
          <p:cNvSpPr/>
          <p:nvPr/>
        </p:nvSpPr>
        <p:spPr>
          <a:xfrm>
            <a:off x="1005217" y="5608608"/>
            <a:ext cx="10683815" cy="923330"/>
          </a:xfrm>
          <a:prstGeom prst="rect">
            <a:avLst/>
          </a:prstGeom>
          <a:solidFill>
            <a:schemeClr val="bg1"/>
          </a:solidFill>
        </p:spPr>
        <p:txBody>
          <a:bodyPr wrap="square">
            <a:spAutoFit/>
          </a:bodyPr>
          <a:lstStyle/>
          <a:p>
            <a:r>
              <a:rPr lang="en-US" b="1">
                <a:latin typeface="Calibri" panose="020F0502020204030204" pitchFamily="34" charset="0"/>
                <a:cs typeface="Calibri" panose="020F0502020204030204" pitchFamily="34" charset="0"/>
              </a:rPr>
              <a:t>Scenarios</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First responder comes to house and HVAC unit is on fire and proceeds to put out HVAC unit</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First responder comes to house and Propane tank is on fire and first responder takes appropriate action (?) </a:t>
            </a:r>
          </a:p>
        </p:txBody>
      </p:sp>
      <p:pic>
        <p:nvPicPr>
          <p:cNvPr id="9" name="Picture 8">
            <a:extLst>
              <a:ext uri="{FF2B5EF4-FFF2-40B4-BE49-F238E27FC236}">
                <a16:creationId xmlns:a16="http://schemas.microsoft.com/office/drawing/2014/main" id="{2F214AB4-E5FE-4D94-936D-1D64DA871C30}"/>
              </a:ext>
            </a:extLst>
          </p:cNvPr>
          <p:cNvPicPr>
            <a:picLocks noChangeAspect="1"/>
          </p:cNvPicPr>
          <p:nvPr/>
        </p:nvPicPr>
        <p:blipFill>
          <a:blip r:embed="rId2"/>
          <a:stretch>
            <a:fillRect/>
          </a:stretch>
        </p:blipFill>
        <p:spPr>
          <a:xfrm>
            <a:off x="92646" y="770626"/>
            <a:ext cx="12008777" cy="5011296"/>
          </a:xfrm>
          <a:prstGeom prst="rect">
            <a:avLst/>
          </a:prstGeom>
        </p:spPr>
      </p:pic>
      <p:sp>
        <p:nvSpPr>
          <p:cNvPr id="3" name="Footer Placeholder 2">
            <a:extLst>
              <a:ext uri="{FF2B5EF4-FFF2-40B4-BE49-F238E27FC236}">
                <a16:creationId xmlns:a16="http://schemas.microsoft.com/office/drawing/2014/main" id="{CFA1689C-333E-4DD5-B2B9-4A14C9649EC1}"/>
              </a:ext>
            </a:extLst>
          </p:cNvPr>
          <p:cNvSpPr>
            <a:spLocks noGrp="1"/>
          </p:cNvSpPr>
          <p:nvPr>
            <p:ph type="ftr" sz="quarter" idx="11"/>
          </p:nvPr>
        </p:nvSpPr>
        <p:spPr/>
        <p:txBody>
          <a:bodyPr/>
          <a:lstStyle/>
          <a:p>
            <a:r>
              <a:rPr lang="en-US"/>
              <a:t>©Air Conditioning, Heating, Refrigeration Institute 2020</a:t>
            </a:r>
          </a:p>
        </p:txBody>
      </p:sp>
      <p:pic>
        <p:nvPicPr>
          <p:cNvPr id="5" name="Picture 5" descr="A picture containing bird&#10;&#10;Description automatically generated">
            <a:extLst>
              <a:ext uri="{FF2B5EF4-FFF2-40B4-BE49-F238E27FC236}">
                <a16:creationId xmlns:a16="http://schemas.microsoft.com/office/drawing/2014/main" id="{A5365F2E-F2E4-4DE1-B426-5A929324A7ED}"/>
              </a:ext>
            </a:extLst>
          </p:cNvPr>
          <p:cNvPicPr>
            <a:picLocks noChangeAspect="1"/>
          </p:cNvPicPr>
          <p:nvPr/>
        </p:nvPicPr>
        <p:blipFill>
          <a:blip r:embed="rId3"/>
          <a:stretch>
            <a:fillRect/>
          </a:stretch>
        </p:blipFill>
        <p:spPr>
          <a:xfrm>
            <a:off x="10144685" y="901233"/>
            <a:ext cx="1961029" cy="618003"/>
          </a:xfrm>
          <a:prstGeom prst="rect">
            <a:avLst/>
          </a:prstGeom>
        </p:spPr>
      </p:pic>
    </p:spTree>
    <p:extLst>
      <p:ext uri="{BB962C8B-B14F-4D97-AF65-F5344CB8AC3E}">
        <p14:creationId xmlns:p14="http://schemas.microsoft.com/office/powerpoint/2010/main" val="24352841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608" y="286604"/>
            <a:ext cx="11302738" cy="854040"/>
          </a:xfrm>
        </p:spPr>
        <p:txBody>
          <a:bodyPr/>
          <a:lstStyle/>
          <a:p>
            <a:pPr algn="ctr"/>
            <a:r>
              <a:rPr lang="en-US"/>
              <a:t>Damage to Refrigerant Lines During a Fire</a:t>
            </a:r>
          </a:p>
        </p:txBody>
      </p:sp>
      <p:sp>
        <p:nvSpPr>
          <p:cNvPr id="3" name="Content Placeholder 2"/>
          <p:cNvSpPr>
            <a:spLocks noGrp="1"/>
          </p:cNvSpPr>
          <p:nvPr>
            <p:ph idx="1"/>
          </p:nvPr>
        </p:nvSpPr>
        <p:spPr>
          <a:xfrm>
            <a:off x="607085" y="1835344"/>
            <a:ext cx="9555009" cy="4023360"/>
          </a:xfrm>
        </p:spPr>
        <p:txBody>
          <a:bodyPr vert="horz" lIns="0" tIns="45720" rIns="0" bIns="45720" rtlCol="0" anchor="t">
            <a:normAutofit/>
          </a:bodyPr>
          <a:lstStyle/>
          <a:p>
            <a:pPr marL="282575" indent="-282575">
              <a:spcBef>
                <a:spcPts val="600"/>
              </a:spcBef>
              <a:spcAft>
                <a:spcPts val="0"/>
              </a:spcAft>
              <a:buFont typeface="Arial" panose="020B0604020202020204" pitchFamily="34" charset="0"/>
              <a:buChar char="•"/>
            </a:pPr>
            <a:r>
              <a:rPr lang="en-US" sz="1800" dirty="0"/>
              <a:t>There has been concerns expressed about damage to refrigerant lines inside a wall during fire fighting</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 UL demonstration project will show impact of a leak</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To determine the potential for line damage we have done some experiments on damage to a line from an ax where we evaluated a ¼ copper line and a ½ copper line</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With a direct hit from an ax the lines were damaged but a leak did not occur.</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For the ¼ inch line with a little post stressing the line did break but the resulting hole size was only 0.002 x .30 slot which at 500 F temperatures for R-32 would result in a 0.049 </a:t>
            </a:r>
            <a:r>
              <a:rPr lang="en-US" sz="1800" dirty="0" err="1"/>
              <a:t>lb</a:t>
            </a:r>
            <a:r>
              <a:rPr lang="en-US" sz="1800" dirty="0"/>
              <a:t>/min leak rate</a:t>
            </a:r>
            <a:endParaRPr lang="en-US" sz="1800" dirty="0">
              <a:cs typeface="Calibri"/>
            </a:endParaRPr>
          </a:p>
          <a:p>
            <a:pPr marL="282575" indent="-282575">
              <a:spcBef>
                <a:spcPts val="600"/>
              </a:spcBef>
              <a:spcAft>
                <a:spcPts val="0"/>
              </a:spcAft>
              <a:buFont typeface="Arial" panose="020B0604020202020204" pitchFamily="34" charset="0"/>
              <a:buChar char="•"/>
            </a:pPr>
            <a:endParaRPr lang="en-US" sz="180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0938" y="2071014"/>
            <a:ext cx="1726822" cy="160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2148" y="4854804"/>
            <a:ext cx="1481711" cy="141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148040" y="4257497"/>
            <a:ext cx="2109873" cy="369332"/>
          </a:xfrm>
          <a:prstGeom prst="rect">
            <a:avLst/>
          </a:prstGeom>
          <a:noFill/>
        </p:spPr>
        <p:txBody>
          <a:bodyPr wrap="none" rtlCol="0">
            <a:spAutoFit/>
          </a:bodyPr>
          <a:lstStyle/>
          <a:p>
            <a:r>
              <a:rPr lang="en-US"/>
              <a:t>½ inch line (no leak) </a:t>
            </a:r>
          </a:p>
        </p:txBody>
      </p:sp>
      <p:pic>
        <p:nvPicPr>
          <p:cNvPr id="5" name="Picture 4"/>
          <p:cNvPicPr>
            <a:picLocks noChangeAspect="1"/>
          </p:cNvPicPr>
          <p:nvPr/>
        </p:nvPicPr>
        <p:blipFill>
          <a:blip r:embed="rId4"/>
          <a:stretch>
            <a:fillRect/>
          </a:stretch>
        </p:blipFill>
        <p:spPr>
          <a:xfrm>
            <a:off x="10162094" y="4825955"/>
            <a:ext cx="1278740" cy="1444810"/>
          </a:xfrm>
          <a:prstGeom prst="rect">
            <a:avLst/>
          </a:prstGeom>
        </p:spPr>
      </p:pic>
      <p:sp>
        <p:nvSpPr>
          <p:cNvPr id="6" name="TextBox 5"/>
          <p:cNvSpPr txBox="1"/>
          <p:nvPr/>
        </p:nvSpPr>
        <p:spPr>
          <a:xfrm>
            <a:off x="1008669" y="4196274"/>
            <a:ext cx="2048959" cy="369332"/>
          </a:xfrm>
          <a:prstGeom prst="rect">
            <a:avLst/>
          </a:prstGeom>
          <a:noFill/>
        </p:spPr>
        <p:txBody>
          <a:bodyPr wrap="none" rtlCol="0">
            <a:spAutoFit/>
          </a:bodyPr>
          <a:lstStyle/>
          <a:p>
            <a:r>
              <a:rPr lang="en-US"/>
              <a:t>¼ inch line (no leak)</a:t>
            </a:r>
          </a:p>
        </p:txBody>
      </p:sp>
      <p:pic>
        <p:nvPicPr>
          <p:cNvPr id="7" name="Picture 6"/>
          <p:cNvPicPr>
            <a:picLocks noChangeAspect="1"/>
          </p:cNvPicPr>
          <p:nvPr/>
        </p:nvPicPr>
        <p:blipFill>
          <a:blip r:embed="rId5"/>
          <a:stretch>
            <a:fillRect/>
          </a:stretch>
        </p:blipFill>
        <p:spPr>
          <a:xfrm>
            <a:off x="1084082" y="4565606"/>
            <a:ext cx="1594259" cy="1608318"/>
          </a:xfrm>
          <a:prstGeom prst="rect">
            <a:avLst/>
          </a:prstGeom>
        </p:spPr>
      </p:pic>
      <p:sp>
        <p:nvSpPr>
          <p:cNvPr id="8" name="TextBox 7"/>
          <p:cNvSpPr txBox="1"/>
          <p:nvPr/>
        </p:nvSpPr>
        <p:spPr>
          <a:xfrm>
            <a:off x="4477732" y="4272791"/>
            <a:ext cx="2531334" cy="369332"/>
          </a:xfrm>
          <a:prstGeom prst="rect">
            <a:avLst/>
          </a:prstGeom>
          <a:noFill/>
        </p:spPr>
        <p:txBody>
          <a:bodyPr wrap="none" rtlCol="0">
            <a:spAutoFit/>
          </a:bodyPr>
          <a:lstStyle/>
          <a:p>
            <a:r>
              <a:rPr lang="en-US"/>
              <a:t>¼ line with post stressing</a:t>
            </a: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0122" y="4626829"/>
            <a:ext cx="2020095" cy="161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6507033" y="5281577"/>
            <a:ext cx="1289135" cy="307777"/>
          </a:xfrm>
          <a:prstGeom prst="rect">
            <a:avLst/>
          </a:prstGeom>
          <a:noFill/>
        </p:spPr>
        <p:txBody>
          <a:bodyPr wrap="none" rtlCol="0">
            <a:spAutoFit/>
          </a:bodyPr>
          <a:lstStyle/>
          <a:p>
            <a:r>
              <a:rPr lang="en-US" sz="1400"/>
              <a:t>0.002 x .30 slot</a:t>
            </a:r>
          </a:p>
        </p:txBody>
      </p:sp>
      <p:cxnSp>
        <p:nvCxnSpPr>
          <p:cNvPr id="11" name="Straight Arrow Connector 10"/>
          <p:cNvCxnSpPr>
            <a:stCxn id="1028" idx="3"/>
          </p:cNvCxnSpPr>
          <p:nvPr/>
        </p:nvCxnSpPr>
        <p:spPr>
          <a:xfrm flipH="1" flipV="1">
            <a:off x="5743399" y="5435466"/>
            <a:ext cx="676818"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Footer Placeholder 9">
            <a:extLst>
              <a:ext uri="{FF2B5EF4-FFF2-40B4-BE49-F238E27FC236}">
                <a16:creationId xmlns:a16="http://schemas.microsoft.com/office/drawing/2014/main" id="{AD1F7BDB-1DDF-4CAC-86AD-0A02A901CFE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5511779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FC3D17-3102-4310-B907-30308D019A86}"/>
              </a:ext>
            </a:extLst>
          </p:cNvPr>
          <p:cNvSpPr>
            <a:spLocks noGrp="1"/>
          </p:cNvSpPr>
          <p:nvPr>
            <p:ph type="title"/>
          </p:nvPr>
        </p:nvSpPr>
        <p:spPr>
          <a:xfrm>
            <a:off x="895830" y="258428"/>
            <a:ext cx="10492548" cy="1450757"/>
          </a:xfrm>
        </p:spPr>
        <p:txBody>
          <a:bodyPr>
            <a:normAutofit fontScale="90000"/>
          </a:bodyPr>
          <a:lstStyle/>
          <a:p>
            <a:r>
              <a:rPr lang="en-US" dirty="0"/>
              <a:t>What if there is a catastrophic leak </a:t>
            </a:r>
            <a:r>
              <a:rPr lang="en-US" b="1" dirty="0">
                <a:solidFill>
                  <a:srgbClr val="FF0000"/>
                </a:solidFill>
              </a:rPr>
              <a:t>and</a:t>
            </a:r>
            <a:r>
              <a:rPr lang="en-US" dirty="0"/>
              <a:t> there is a power outage </a:t>
            </a:r>
            <a:r>
              <a:rPr lang="en-US" b="1" dirty="0">
                <a:solidFill>
                  <a:srgbClr val="FF0000"/>
                </a:solidFill>
              </a:rPr>
              <a:t>and</a:t>
            </a:r>
            <a:r>
              <a:rPr lang="en-US" dirty="0"/>
              <a:t> there is an external fire?</a:t>
            </a:r>
          </a:p>
        </p:txBody>
      </p:sp>
      <p:sp>
        <p:nvSpPr>
          <p:cNvPr id="11" name="Oval 10">
            <a:extLst>
              <a:ext uri="{FF2B5EF4-FFF2-40B4-BE49-F238E27FC236}">
                <a16:creationId xmlns:a16="http://schemas.microsoft.com/office/drawing/2014/main" id="{6EA4ECB2-416F-47D0-8DCE-1CC4E718DF17}"/>
              </a:ext>
            </a:extLst>
          </p:cNvPr>
          <p:cNvSpPr/>
          <p:nvPr/>
        </p:nvSpPr>
        <p:spPr>
          <a:xfrm>
            <a:off x="633999" y="1906226"/>
            <a:ext cx="4001315" cy="4001316"/>
          </a:xfrm>
          <a:prstGeom prst="ellipse">
            <a:avLst/>
          </a:prstGeom>
          <a:solidFill>
            <a:prstClr val="ltGray"/>
          </a:solidFill>
        </p:spPr>
      </p:sp>
      <p:sp>
        <p:nvSpPr>
          <p:cNvPr id="12" name="Partial Circle 11">
            <a:extLst>
              <a:ext uri="{FF2B5EF4-FFF2-40B4-BE49-F238E27FC236}">
                <a16:creationId xmlns:a16="http://schemas.microsoft.com/office/drawing/2014/main" id="{2963E10E-2095-43F6-9633-8A34420E1AB1}"/>
              </a:ext>
            </a:extLst>
          </p:cNvPr>
          <p:cNvSpPr/>
          <p:nvPr/>
        </p:nvSpPr>
        <p:spPr>
          <a:xfrm>
            <a:off x="633999" y="2049661"/>
            <a:ext cx="4001315" cy="4001316"/>
          </a:xfrm>
          <a:prstGeom prst="pie">
            <a:avLst>
              <a:gd name="adj1" fmla="val 16200000"/>
              <a:gd name="adj2" fmla="val 18360000"/>
            </a:avLst>
          </a:prstGeom>
          <a:solidFill>
            <a:schemeClr val="accent1"/>
          </a:solidFill>
        </p:spPr>
      </p:sp>
      <p:sp>
        <p:nvSpPr>
          <p:cNvPr id="13" name="Oval 12">
            <a:extLst>
              <a:ext uri="{FF2B5EF4-FFF2-40B4-BE49-F238E27FC236}">
                <a16:creationId xmlns:a16="http://schemas.microsoft.com/office/drawing/2014/main" id="{A31D1664-65B2-461B-B910-7E3544FED328}"/>
              </a:ext>
            </a:extLst>
          </p:cNvPr>
          <p:cNvSpPr/>
          <p:nvPr/>
        </p:nvSpPr>
        <p:spPr>
          <a:xfrm>
            <a:off x="934097" y="2313900"/>
            <a:ext cx="3401119" cy="3401120"/>
          </a:xfrm>
          <a:prstGeom prst="ellipse">
            <a:avLst/>
          </a:prstGeom>
          <a:solidFill>
            <a:prstClr val="white"/>
          </a:solidFill>
        </p:spPr>
      </p:sp>
      <p:pic>
        <p:nvPicPr>
          <p:cNvPr id="7" name="Graphic 6" descr="Disconnected">
            <a:extLst>
              <a:ext uri="{FF2B5EF4-FFF2-40B4-BE49-F238E27FC236}">
                <a16:creationId xmlns:a16="http://schemas.microsoft.com/office/drawing/2014/main" id="{6B64DA3A-5780-43D8-8EB1-8D54F7D07EB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74275" y="2889937"/>
            <a:ext cx="2320763" cy="2320764"/>
          </a:xfrm>
          <a:prstGeom prst="rect">
            <a:avLst/>
          </a:prstGeom>
          <a:solidFill>
            <a:prstClr val="white"/>
          </a:solidFill>
        </p:spPr>
      </p:pic>
      <p:cxnSp>
        <p:nvCxnSpPr>
          <p:cNvPr id="15" name="Straight Connector 14">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FE05CE4-0F04-43B2-83E7-D06FEB56C87C}"/>
              </a:ext>
            </a:extLst>
          </p:cNvPr>
          <p:cNvSpPr>
            <a:spLocks noGrp="1"/>
          </p:cNvSpPr>
          <p:nvPr>
            <p:ph idx="1"/>
          </p:nvPr>
        </p:nvSpPr>
        <p:spPr>
          <a:xfrm>
            <a:off x="4974769" y="2198914"/>
            <a:ext cx="6574973" cy="3670180"/>
          </a:xfrm>
        </p:spPr>
        <p:txBody>
          <a:bodyPr vert="horz" lIns="0" tIns="45720" rIns="0" bIns="45720" rtlCol="0" anchor="t">
            <a:normAutofit/>
          </a:bodyPr>
          <a:lstStyle/>
          <a:p>
            <a:r>
              <a:rPr lang="en-US" dirty="0"/>
              <a:t>Non-causative, multiple failures that each have low probability of occurring </a:t>
            </a:r>
            <a:endParaRPr lang="en-US"/>
          </a:p>
          <a:p>
            <a:r>
              <a:rPr lang="en-US" dirty="0"/>
              <a:t>No power </a:t>
            </a:r>
            <a:r>
              <a:rPr lang="en-US" dirty="0">
                <a:sym typeface="Wingdings" panose="05000000000000000000" pitchFamily="2" charset="2"/>
              </a:rPr>
              <a:t> n</a:t>
            </a:r>
            <a:r>
              <a:rPr lang="en-US" dirty="0"/>
              <a:t>o ignition source within unit</a:t>
            </a:r>
            <a:endParaRPr lang="en-US" dirty="0">
              <a:cs typeface="Calibri"/>
            </a:endParaRPr>
          </a:p>
          <a:p>
            <a:r>
              <a:rPr lang="en-US"/>
              <a:t>+ Catastropic leak must be sufficient to reach LFL  (10x higher than propane) </a:t>
            </a:r>
            <a:endParaRPr lang="en-US">
              <a:cs typeface="Calibri"/>
            </a:endParaRPr>
          </a:p>
          <a:p>
            <a:r>
              <a:rPr lang="en-US"/>
              <a:t>+ External fire</a:t>
            </a:r>
            <a:endParaRPr lang="en-US">
              <a:cs typeface="Calibri"/>
            </a:endParaRPr>
          </a:p>
          <a:p>
            <a:endParaRPr lang="en-US"/>
          </a:p>
        </p:txBody>
      </p:sp>
      <p:sp>
        <p:nvSpPr>
          <p:cNvPr id="17" name="Rectangle 16">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Footer Placeholder 3">
            <a:extLst>
              <a:ext uri="{FF2B5EF4-FFF2-40B4-BE49-F238E27FC236}">
                <a16:creationId xmlns:a16="http://schemas.microsoft.com/office/drawing/2014/main" id="{FF7C2CE4-E81A-41F1-8875-A2B87AA46346}"/>
              </a:ext>
            </a:extLst>
          </p:cNvPr>
          <p:cNvSpPr>
            <a:spLocks noGrp="1"/>
          </p:cNvSpPr>
          <p:nvPr>
            <p:ph type="ftr" sz="quarter" idx="11"/>
          </p:nvPr>
        </p:nvSpPr>
        <p:spPr/>
        <p:txBody>
          <a:bodyPr/>
          <a:lstStyle/>
          <a:p>
            <a:r>
              <a:rPr lang="en-US"/>
              <a:t>©Air Conditioning, Heating, Refrigeration Institute 2020</a:t>
            </a:r>
          </a:p>
        </p:txBody>
      </p:sp>
      <p:sp>
        <p:nvSpPr>
          <p:cNvPr id="14" name="TextBox 1">
            <a:extLst>
              <a:ext uri="{FF2B5EF4-FFF2-40B4-BE49-F238E27FC236}">
                <a16:creationId xmlns:a16="http://schemas.microsoft.com/office/drawing/2014/main" id="{0B97ECC9-40FE-4782-A7D0-3A3B2F2669F8}"/>
              </a:ext>
            </a:extLst>
          </p:cNvPr>
          <p:cNvSpPr txBox="1"/>
          <p:nvPr/>
        </p:nvSpPr>
        <p:spPr>
          <a:xfrm>
            <a:off x="4796118" y="4455459"/>
            <a:ext cx="6983505" cy="1200329"/>
          </a:xfrm>
          <a:prstGeom prst="rect">
            <a:avLst/>
          </a:prstGeom>
          <a:solidFill>
            <a:schemeClr val="accent2">
              <a:lumMod val="40000"/>
              <a:lumOff val="6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dirty="0"/>
              <a:t>Bottom line: Less than 4 gallons of A2L refrigerant is present which is difficult to ignite and has low heat of combustion</a:t>
            </a:r>
          </a:p>
        </p:txBody>
      </p:sp>
    </p:spTree>
    <p:extLst>
      <p:ext uri="{BB962C8B-B14F-4D97-AF65-F5344CB8AC3E}">
        <p14:creationId xmlns:p14="http://schemas.microsoft.com/office/powerpoint/2010/main" val="40065239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86016"/>
          </a:xfrm>
        </p:spPr>
        <p:txBody>
          <a:bodyPr/>
          <a:lstStyle/>
          <a:p>
            <a:pPr algn="ctr"/>
            <a:r>
              <a:rPr lang="en-US"/>
              <a:t>Water Heater in a Closet</a:t>
            </a:r>
          </a:p>
        </p:txBody>
      </p:sp>
      <p:sp>
        <p:nvSpPr>
          <p:cNvPr id="3" name="Content Placeholder 2"/>
          <p:cNvSpPr>
            <a:spLocks noGrp="1"/>
          </p:cNvSpPr>
          <p:nvPr>
            <p:ph idx="1"/>
          </p:nvPr>
        </p:nvSpPr>
        <p:spPr>
          <a:xfrm>
            <a:off x="273377" y="1760893"/>
            <a:ext cx="10006862" cy="4347676"/>
          </a:xfrm>
        </p:spPr>
        <p:txBody>
          <a:bodyPr>
            <a:normAutofit/>
          </a:bodyPr>
          <a:lstStyle/>
          <a:p>
            <a:pPr marL="227013" indent="-227013">
              <a:spcBef>
                <a:spcPts val="600"/>
              </a:spcBef>
              <a:buFont typeface="Arial" panose="020B0604020202020204" pitchFamily="34" charset="0"/>
              <a:buChar char="•"/>
            </a:pPr>
            <a:r>
              <a:rPr lang="en-US" sz="1600"/>
              <a:t>This has been considered in UL60335-2-40 with requirements on the joints at the fan coil</a:t>
            </a:r>
          </a:p>
          <a:p>
            <a:pPr marL="578358" lvl="1" indent="-285750">
              <a:spcBef>
                <a:spcPts val="600"/>
              </a:spcBef>
              <a:buFont typeface="Calibri" panose="020F0502020204030204" pitchFamily="34" charset="0"/>
              <a:buChar char="–"/>
            </a:pPr>
            <a:r>
              <a:rPr lang="en-US" sz="1600"/>
              <a:t>Joints either must be ISO 14903 qualified or inside the fan coil</a:t>
            </a:r>
          </a:p>
          <a:p>
            <a:pPr marL="227013" indent="-227013">
              <a:spcBef>
                <a:spcPts val="600"/>
              </a:spcBef>
              <a:buFont typeface="Arial" panose="020B0604020202020204" pitchFamily="34" charset="0"/>
              <a:buChar char="•"/>
            </a:pPr>
            <a:r>
              <a:rPr lang="en-US" sz="1600"/>
              <a:t>This also has been addressed in standard for water heaters which require flame arrestors after 2004 to protect against exposure to flammable gas mixtures in a garage</a:t>
            </a:r>
          </a:p>
          <a:p>
            <a:pPr marL="227013" indent="-227013">
              <a:spcBef>
                <a:spcPts val="600"/>
              </a:spcBef>
              <a:buFont typeface="Arial" panose="020B0604020202020204" pitchFamily="34" charset="0"/>
              <a:buChar char="•"/>
            </a:pPr>
            <a:r>
              <a:rPr lang="en-US" sz="1600"/>
              <a:t>So the potential for a leak in the closet has been address but testing has been done in the industry to evaluate if a leak did occur</a:t>
            </a:r>
          </a:p>
          <a:p>
            <a:pPr marL="227013" indent="-227013">
              <a:spcBef>
                <a:spcPts val="600"/>
              </a:spcBef>
              <a:buFont typeface="Arial" panose="020B0604020202020204" pitchFamily="34" charset="0"/>
              <a:buChar char="•"/>
            </a:pPr>
            <a:r>
              <a:rPr lang="en-US" sz="1600"/>
              <a:t>Shown is a test setup where a water heater and a fan coil were installed in a small closet and a leak was introduced that resulted in a flammable concentration around the water heat with a standing pilot.  The flame arrestor was removed for this testing</a:t>
            </a:r>
          </a:p>
          <a:p>
            <a:pPr marL="227013" indent="-227013">
              <a:spcBef>
                <a:spcPts val="600"/>
              </a:spcBef>
              <a:buFont typeface="Arial" panose="020B0604020202020204" pitchFamily="34" charset="0"/>
              <a:buChar char="•"/>
            </a:pPr>
            <a:r>
              <a:rPr lang="en-US" sz="1600"/>
              <a:t>Tests were run with R-32 (A2L), R-1234ze(E) and R-410A (A1) and no external combustion was seen and only extension of the pilot flame occurred</a:t>
            </a:r>
          </a:p>
          <a:p>
            <a:pPr marL="519621" lvl="1" indent="-227013">
              <a:spcBef>
                <a:spcPts val="600"/>
              </a:spcBef>
              <a:buFont typeface="Arial" panose="020B0604020202020204" pitchFamily="34" charset="0"/>
              <a:buChar char="•"/>
            </a:pPr>
            <a:endParaRPr lang="en-US" sz="1600"/>
          </a:p>
        </p:txBody>
      </p:sp>
      <p:grpSp>
        <p:nvGrpSpPr>
          <p:cNvPr id="4" name="Group 3"/>
          <p:cNvGrpSpPr/>
          <p:nvPr/>
        </p:nvGrpSpPr>
        <p:grpSpPr>
          <a:xfrm>
            <a:off x="10383258" y="1892869"/>
            <a:ext cx="1663846" cy="3970604"/>
            <a:chOff x="9076456" y="1201970"/>
            <a:chExt cx="2307555" cy="4967653"/>
          </a:xfrm>
        </p:grpSpPr>
        <p:pic>
          <p:nvPicPr>
            <p:cNvPr id="5" name="Picture 4"/>
            <p:cNvPicPr>
              <a:picLocks noChangeAspect="1"/>
            </p:cNvPicPr>
            <p:nvPr/>
          </p:nvPicPr>
          <p:blipFill>
            <a:blip r:embed="rId2"/>
            <a:stretch>
              <a:fillRect/>
            </a:stretch>
          </p:blipFill>
          <p:spPr>
            <a:xfrm>
              <a:off x="9076456" y="1201970"/>
              <a:ext cx="2307555" cy="4967653"/>
            </a:xfrm>
            <a:prstGeom prst="rect">
              <a:avLst/>
            </a:prstGeom>
          </p:spPr>
        </p:pic>
        <p:pic>
          <p:nvPicPr>
            <p:cNvPr id="6" name="Picture 5"/>
            <p:cNvPicPr>
              <a:picLocks noChangeAspect="1"/>
            </p:cNvPicPr>
            <p:nvPr/>
          </p:nvPicPr>
          <p:blipFill>
            <a:blip r:embed="rId3"/>
            <a:stretch>
              <a:fillRect/>
            </a:stretch>
          </p:blipFill>
          <p:spPr>
            <a:xfrm>
              <a:off x="9982200" y="5410200"/>
              <a:ext cx="542925" cy="276225"/>
            </a:xfrm>
            <a:prstGeom prst="rect">
              <a:avLst/>
            </a:prstGeom>
          </p:spPr>
        </p:pic>
        <p:pic>
          <p:nvPicPr>
            <p:cNvPr id="7" name="Picture 6"/>
            <p:cNvPicPr>
              <a:picLocks noChangeAspect="1"/>
            </p:cNvPicPr>
            <p:nvPr/>
          </p:nvPicPr>
          <p:blipFill>
            <a:blip r:embed="rId3"/>
            <a:stretch>
              <a:fillRect/>
            </a:stretch>
          </p:blipFill>
          <p:spPr>
            <a:xfrm>
              <a:off x="10668000" y="5534068"/>
              <a:ext cx="390525" cy="198688"/>
            </a:xfrm>
            <a:prstGeom prst="rect">
              <a:avLst/>
            </a:prstGeom>
          </p:spPr>
        </p:pic>
      </p:grpSp>
      <p:pic>
        <p:nvPicPr>
          <p:cNvPr id="8" name="Picture 3" descr="D:\Jan_2013_Tech_review\Test20_R410A_pilo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498" b="25310"/>
          <a:stretch/>
        </p:blipFill>
        <p:spPr bwMode="auto">
          <a:xfrm>
            <a:off x="3187348" y="5256472"/>
            <a:ext cx="1379965" cy="9974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Jan_2013_Tech_review\R1234ze_pilot.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443" t="22761" r="16444" b="8880"/>
          <a:stretch/>
        </p:blipFill>
        <p:spPr bwMode="auto">
          <a:xfrm>
            <a:off x="5620060" y="5256472"/>
            <a:ext cx="1353826" cy="10176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Jan_2013_Tech_review\Test22_R32_pilot.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4734" t="8520" b="24959"/>
          <a:stretch/>
        </p:blipFill>
        <p:spPr bwMode="auto">
          <a:xfrm>
            <a:off x="8026633" y="5256472"/>
            <a:ext cx="1451048" cy="10026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384790" y="5634497"/>
            <a:ext cx="603050" cy="430887"/>
          </a:xfrm>
          <a:prstGeom prst="rect">
            <a:avLst/>
          </a:prstGeom>
          <a:noFill/>
        </p:spPr>
        <p:txBody>
          <a:bodyPr wrap="none" rtlCol="0">
            <a:spAutoFit/>
          </a:bodyPr>
          <a:lstStyle/>
          <a:p>
            <a:r>
              <a:rPr lang="en-US" sz="1100"/>
              <a:t>R-410A</a:t>
            </a:r>
          </a:p>
          <a:p>
            <a:r>
              <a:rPr lang="en-US" sz="1100"/>
              <a:t>(A1)</a:t>
            </a:r>
          </a:p>
        </p:txBody>
      </p:sp>
      <p:sp>
        <p:nvSpPr>
          <p:cNvPr id="12" name="TextBox 11"/>
          <p:cNvSpPr txBox="1"/>
          <p:nvPr/>
        </p:nvSpPr>
        <p:spPr>
          <a:xfrm>
            <a:off x="4778836" y="5549858"/>
            <a:ext cx="875561" cy="430887"/>
          </a:xfrm>
          <a:prstGeom prst="rect">
            <a:avLst/>
          </a:prstGeom>
          <a:noFill/>
        </p:spPr>
        <p:txBody>
          <a:bodyPr wrap="none" rtlCol="0">
            <a:spAutoFit/>
          </a:bodyPr>
          <a:lstStyle/>
          <a:p>
            <a:r>
              <a:rPr lang="en-US" sz="1100"/>
              <a:t>R-1234ze(E)</a:t>
            </a:r>
            <a:br>
              <a:rPr lang="en-US" sz="1100"/>
            </a:br>
            <a:r>
              <a:rPr lang="en-US" sz="1100"/>
              <a:t>A2L</a:t>
            </a:r>
          </a:p>
        </p:txBody>
      </p:sp>
      <p:sp>
        <p:nvSpPr>
          <p:cNvPr id="13" name="TextBox 12"/>
          <p:cNvSpPr txBox="1"/>
          <p:nvPr/>
        </p:nvSpPr>
        <p:spPr>
          <a:xfrm>
            <a:off x="7418146" y="5531770"/>
            <a:ext cx="492443" cy="430887"/>
          </a:xfrm>
          <a:prstGeom prst="rect">
            <a:avLst/>
          </a:prstGeom>
          <a:noFill/>
        </p:spPr>
        <p:txBody>
          <a:bodyPr wrap="none" rtlCol="0">
            <a:spAutoFit/>
          </a:bodyPr>
          <a:lstStyle/>
          <a:p>
            <a:r>
              <a:rPr lang="en-US" sz="1100"/>
              <a:t>R--32</a:t>
            </a:r>
            <a:br>
              <a:rPr lang="en-US" sz="1100"/>
            </a:br>
            <a:r>
              <a:rPr lang="en-US" sz="1100"/>
              <a:t>A2L</a:t>
            </a:r>
          </a:p>
        </p:txBody>
      </p:sp>
      <p:sp>
        <p:nvSpPr>
          <p:cNvPr id="14" name="Footer Placeholder 13">
            <a:extLst>
              <a:ext uri="{FF2B5EF4-FFF2-40B4-BE49-F238E27FC236}">
                <a16:creationId xmlns:a16="http://schemas.microsoft.com/office/drawing/2014/main" id="{07D711B3-3CA3-401B-834F-94A24AF62942}"/>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0902607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1097280" y="286603"/>
            <a:ext cx="10058400" cy="582656"/>
          </a:xfrm>
        </p:spPr>
        <p:txBody>
          <a:bodyPr>
            <a:normAutofit fontScale="90000"/>
          </a:bodyPr>
          <a:lstStyle/>
          <a:p>
            <a:r>
              <a:rPr lang="en-US" sz="4000"/>
              <a:t>Seismic: </a:t>
            </a:r>
            <a:r>
              <a:rPr lang="en-US" sz="4000">
                <a:ea typeface="+mj-lt"/>
                <a:cs typeface="+mj-lt"/>
              </a:rPr>
              <a:t>AC units are highly qualified for vibration</a:t>
            </a:r>
            <a:endParaRPr lang="en-US" sz="4000"/>
          </a:p>
        </p:txBody>
      </p:sp>
      <p:sp>
        <p:nvSpPr>
          <p:cNvPr id="3" name="Content Placeholder 2">
            <a:extLst>
              <a:ext uri="{FF2B5EF4-FFF2-40B4-BE49-F238E27FC236}">
                <a16:creationId xmlns:a16="http://schemas.microsoft.com/office/drawing/2014/main" id="{F705E381-F964-45C5-95E5-23312F0610B5}"/>
              </a:ext>
            </a:extLst>
          </p:cNvPr>
          <p:cNvSpPr>
            <a:spLocks noGrp="1"/>
          </p:cNvSpPr>
          <p:nvPr>
            <p:ph idx="1"/>
          </p:nvPr>
        </p:nvSpPr>
        <p:spPr>
          <a:xfrm>
            <a:off x="605356" y="1865025"/>
            <a:ext cx="5351363" cy="4351309"/>
          </a:xfrm>
        </p:spPr>
        <p:txBody>
          <a:bodyPr vert="horz" lIns="0" tIns="45720" rIns="0" bIns="45720" rtlCol="0" anchor="t">
            <a:noAutofit/>
          </a:bodyPr>
          <a:lstStyle/>
          <a:p>
            <a:pPr marL="114300" indent="0">
              <a:spcBef>
                <a:spcPts val="600"/>
              </a:spcBef>
              <a:buNone/>
            </a:pPr>
            <a:r>
              <a:rPr lang="en-US" sz="1800">
                <a:cs typeface="Calibri"/>
              </a:rPr>
              <a:t>AC units highly qualified for vibration</a:t>
            </a:r>
            <a:endParaRPr lang="en-US" sz="1800" dirty="0">
              <a:cs typeface="Calibri"/>
            </a:endParaRPr>
          </a:p>
          <a:p>
            <a:pPr marL="383540" lvl="1">
              <a:spcBef>
                <a:spcPts val="600"/>
              </a:spcBef>
              <a:buFont typeface="Wingdings" pitchFamily="34" charset="0"/>
              <a:buChar char="§"/>
            </a:pPr>
            <a:r>
              <a:rPr lang="en-US">
                <a:cs typeface="Calibri"/>
              </a:rPr>
              <a:t>Shipping vibration</a:t>
            </a:r>
            <a:endParaRPr lang="en-US" dirty="0">
              <a:cs typeface="Calibri"/>
            </a:endParaRPr>
          </a:p>
          <a:p>
            <a:pPr marL="383540" lvl="1">
              <a:spcBef>
                <a:spcPts val="600"/>
              </a:spcBef>
              <a:buFont typeface="Wingdings" pitchFamily="34" charset="0"/>
              <a:buChar char="§"/>
            </a:pPr>
            <a:r>
              <a:rPr lang="en-US"/>
              <a:t>Steady State operational vibration</a:t>
            </a:r>
            <a:endParaRPr lang="en-US" dirty="0">
              <a:cs typeface="Calibri"/>
            </a:endParaRPr>
          </a:p>
          <a:p>
            <a:pPr marL="383540" lvl="1">
              <a:spcBef>
                <a:spcPts val="600"/>
              </a:spcBef>
              <a:buFont typeface="Wingdings" pitchFamily="34" charset="0"/>
              <a:buChar char="§"/>
            </a:pPr>
            <a:r>
              <a:rPr lang="en-US">
                <a:cs typeface="Calibri"/>
              </a:rPr>
              <a:t>VRF has additional requirements in UL/CSA 60335-2-40 for vibration</a:t>
            </a:r>
            <a:endParaRPr lang="en-US" dirty="0">
              <a:cs typeface="Calibri"/>
            </a:endParaRPr>
          </a:p>
          <a:p>
            <a:pPr marL="383540" lvl="1">
              <a:spcBef>
                <a:spcPts val="600"/>
              </a:spcBef>
              <a:buFont typeface="Wingdings" pitchFamily="34" charset="0"/>
              <a:buChar char="§"/>
            </a:pPr>
            <a:endParaRPr lang="en-US" dirty="0">
              <a:cs typeface="Calibri"/>
            </a:endParaRPr>
          </a:p>
          <a:p>
            <a:pPr marL="114300" indent="0">
              <a:spcBef>
                <a:spcPts val="600"/>
              </a:spcBef>
              <a:buNone/>
            </a:pPr>
            <a:r>
              <a:rPr lang="en-US" sz="1800">
                <a:cs typeface="Calibri"/>
              </a:rPr>
              <a:t>Piping</a:t>
            </a:r>
            <a:endParaRPr lang="en-US" sz="1800" dirty="0">
              <a:cs typeface="Calibri"/>
            </a:endParaRPr>
          </a:p>
          <a:p>
            <a:pPr marL="457200" indent="-342900">
              <a:spcBef>
                <a:spcPts val="600"/>
              </a:spcBef>
              <a:buFont typeface="Wingdings"/>
              <a:buChar char="§"/>
            </a:pPr>
            <a:r>
              <a:rPr lang="en-US" sz="1800">
                <a:cs typeface="Calibri" panose="020F0502020204030204"/>
              </a:rPr>
              <a:t>Copper tubing is robust in vibration. </a:t>
            </a:r>
          </a:p>
          <a:p>
            <a:pPr marL="566420" lvl="2">
              <a:spcBef>
                <a:spcPts val="600"/>
              </a:spcBef>
              <a:buFont typeface="Wingdings"/>
              <a:buChar char="§"/>
            </a:pPr>
            <a:r>
              <a:rPr lang="en-US" sz="1800">
                <a:cs typeface="Calibri" panose="020F0502020204030204"/>
              </a:rPr>
              <a:t>Expansion loops </a:t>
            </a:r>
          </a:p>
          <a:p>
            <a:pPr marL="566420" lvl="2">
              <a:spcBef>
                <a:spcPts val="600"/>
              </a:spcBef>
              <a:buFont typeface="Wingdings"/>
              <a:buChar char="§"/>
            </a:pPr>
            <a:r>
              <a:rPr lang="en-US" sz="1800">
                <a:cs typeface="Calibri" panose="020F0502020204030204"/>
              </a:rPr>
              <a:t>Not rigidly mounted</a:t>
            </a:r>
          </a:p>
          <a:p>
            <a:pPr marL="566420" lvl="2">
              <a:spcBef>
                <a:spcPts val="600"/>
              </a:spcBef>
              <a:buFont typeface="Wingdings"/>
              <a:buChar char="§"/>
            </a:pPr>
            <a:r>
              <a:rPr lang="en-US" sz="1800">
                <a:cs typeface="Calibri" panose="020F0502020204030204"/>
              </a:rPr>
              <a:t>Seismic isolators are required in California Building Code</a:t>
            </a:r>
          </a:p>
          <a:p>
            <a:pPr marL="566420" lvl="2">
              <a:spcBef>
                <a:spcPts val="600"/>
              </a:spcBef>
              <a:buFont typeface="Wingdings"/>
              <a:buChar char="§"/>
            </a:pPr>
            <a:endParaRPr lang="en-US" dirty="0">
              <a:cs typeface="Calibri" panose="020F0502020204030204"/>
            </a:endParaRPr>
          </a:p>
          <a:p>
            <a:pPr marL="342900" indent="-342900">
              <a:buFont typeface="Wingdings" panose="020F0502020204030204" pitchFamily="34" charset="0"/>
              <a:buChar char="§"/>
            </a:pPr>
            <a:endParaRPr lang="en-US" dirty="0">
              <a:cs typeface="Calibri" panose="020F0502020204030204"/>
            </a:endParaRPr>
          </a:p>
          <a:p>
            <a:endParaRPr lang="en-US" dirty="0">
              <a:cs typeface="Calibri" panose="020F0502020204030204"/>
            </a:endParaRPr>
          </a:p>
        </p:txBody>
      </p:sp>
      <p:sp>
        <p:nvSpPr>
          <p:cNvPr id="5" name="Footer Placeholder 4">
            <a:extLst>
              <a:ext uri="{FF2B5EF4-FFF2-40B4-BE49-F238E27FC236}">
                <a16:creationId xmlns:a16="http://schemas.microsoft.com/office/drawing/2014/main" id="{6E6F1127-4D6F-446E-9F2B-43E1CBBF466E}"/>
              </a:ext>
            </a:extLst>
          </p:cNvPr>
          <p:cNvSpPr>
            <a:spLocks noGrp="1"/>
          </p:cNvSpPr>
          <p:nvPr>
            <p:ph type="ftr" sz="quarter" idx="11"/>
          </p:nvPr>
        </p:nvSpPr>
        <p:spPr/>
        <p:txBody>
          <a:bodyPr/>
          <a:lstStyle/>
          <a:p>
            <a:r>
              <a:rPr lang="en-US"/>
              <a:t>©Air Conditioning, Heating, Refrigeration Institute 2020</a:t>
            </a:r>
          </a:p>
        </p:txBody>
      </p:sp>
      <p:sp>
        <p:nvSpPr>
          <p:cNvPr id="6" name="TextBox 5">
            <a:extLst>
              <a:ext uri="{FF2B5EF4-FFF2-40B4-BE49-F238E27FC236}">
                <a16:creationId xmlns:a16="http://schemas.microsoft.com/office/drawing/2014/main" id="{FBC971EE-18C2-4782-8E5E-65094C1BE5AD}"/>
              </a:ext>
            </a:extLst>
          </p:cNvPr>
          <p:cNvSpPr txBox="1"/>
          <p:nvPr/>
        </p:nvSpPr>
        <p:spPr>
          <a:xfrm>
            <a:off x="7288313" y="2783831"/>
            <a:ext cx="4257553" cy="24714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200"/>
              </a:spcBef>
              <a:spcAft>
                <a:spcPts val="200"/>
              </a:spcAft>
            </a:pPr>
            <a:r>
              <a:rPr lang="en-US">
                <a:ea typeface="+mn-lt"/>
                <a:cs typeface="+mn-lt"/>
              </a:rPr>
              <a:t>What are the requirements </a:t>
            </a:r>
            <a:r>
              <a:rPr lang="en-US"/>
              <a:t>today? </a:t>
            </a:r>
            <a:endParaRPr lang="en-US" dirty="0">
              <a:ea typeface="+mn-lt"/>
              <a:cs typeface="+mn-lt"/>
            </a:endParaRPr>
          </a:p>
          <a:p>
            <a:pPr marL="342900" indent="-342900">
              <a:lnSpc>
                <a:spcPct val="90000"/>
              </a:lnSpc>
              <a:spcBef>
                <a:spcPts val="1200"/>
              </a:spcBef>
              <a:spcAft>
                <a:spcPts val="200"/>
              </a:spcAft>
              <a:buFont typeface="Wingdings,Sans-Serif"/>
              <a:buChar char="§"/>
            </a:pPr>
            <a:r>
              <a:rPr lang="en-US">
                <a:cs typeface="Calibri"/>
              </a:rPr>
              <a:t>Only Category 4 (e.g. hospitals, disaster relief) Certificate of seismic code compliance</a:t>
            </a:r>
            <a:endParaRPr lang="en-US" dirty="0"/>
          </a:p>
          <a:p>
            <a:pPr marL="457200" indent="-342900">
              <a:lnSpc>
                <a:spcPct val="90000"/>
              </a:lnSpc>
              <a:spcBef>
                <a:spcPts val="600"/>
              </a:spcBef>
              <a:spcAft>
                <a:spcPts val="200"/>
              </a:spcAft>
              <a:buFont typeface="Wingdings,Sans-Serif"/>
              <a:buChar char="§"/>
            </a:pPr>
            <a:r>
              <a:rPr lang="en-US"/>
              <a:t>There are no seismic requirements for boilers in residential </a:t>
            </a:r>
            <a:endParaRPr lang="en-US" dirty="0">
              <a:ea typeface="+mn-lt"/>
              <a:cs typeface="+mn-lt"/>
            </a:endParaRPr>
          </a:p>
          <a:p>
            <a:pPr marL="457200" indent="-342900">
              <a:lnSpc>
                <a:spcPct val="90000"/>
              </a:lnSpc>
              <a:spcBef>
                <a:spcPts val="600"/>
              </a:spcBef>
              <a:spcAft>
                <a:spcPts val="200"/>
              </a:spcAft>
              <a:buFont typeface="Wingdings,Sans-Serif"/>
              <a:buChar char="§"/>
            </a:pPr>
            <a:r>
              <a:rPr lang="en-US"/>
              <a:t>Water heaters must be secured in residential setting</a:t>
            </a:r>
            <a:endParaRPr lang="en-US" dirty="0">
              <a:ea typeface="+mn-lt"/>
              <a:cs typeface="+mn-lt"/>
            </a:endParaRPr>
          </a:p>
        </p:txBody>
      </p:sp>
    </p:spTree>
    <p:extLst>
      <p:ext uri="{BB962C8B-B14F-4D97-AF65-F5344CB8AC3E}">
        <p14:creationId xmlns:p14="http://schemas.microsoft.com/office/powerpoint/2010/main" val="28304381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7280" y="286604"/>
            <a:ext cx="10058400" cy="572092"/>
          </a:xfrm>
        </p:spPr>
        <p:txBody>
          <a:bodyPr>
            <a:normAutofit fontScale="90000"/>
          </a:bodyPr>
          <a:lstStyle/>
          <a:p>
            <a:r>
              <a:rPr lang="en-US"/>
              <a:t>Question - Seismic</a:t>
            </a:r>
          </a:p>
        </p:txBody>
      </p:sp>
      <p:sp>
        <p:nvSpPr>
          <p:cNvPr id="5" name="Content Placeholder 4"/>
          <p:cNvSpPr>
            <a:spLocks noGrp="1"/>
          </p:cNvSpPr>
          <p:nvPr>
            <p:ph idx="1"/>
          </p:nvPr>
        </p:nvSpPr>
        <p:spPr>
          <a:xfrm>
            <a:off x="304800" y="1030340"/>
            <a:ext cx="11480800" cy="5257800"/>
          </a:xfrm>
        </p:spPr>
        <p:txBody>
          <a:bodyPr vert="horz" lIns="0" tIns="45720" rIns="0" bIns="45720" rtlCol="0" anchor="t">
            <a:normAutofit/>
          </a:bodyPr>
          <a:lstStyle/>
          <a:p>
            <a:r>
              <a:rPr lang="en-US" sz="1400"/>
              <a:t>This is not a new concern and is covered in the existing IBC commercial code in  section 1705.2</a:t>
            </a:r>
            <a:br>
              <a:rPr lang="en-US" sz="1400" dirty="0"/>
            </a:br>
            <a:r>
              <a:rPr lang="en-US" sz="1400"/>
              <a:t> and 1705.2 and in the Residential in Chapter 4, 6, 10</a:t>
            </a:r>
            <a:endParaRPr lang="en-US" sz="1400">
              <a:cs typeface="Calibri"/>
            </a:endParaRPr>
          </a:p>
          <a:p>
            <a:r>
              <a:rPr lang="en-US" sz="1400"/>
              <a:t>The requirements for construction of the building depend on the Seismic Design Categories of </a:t>
            </a:r>
            <a:br>
              <a:rPr lang="en-US" sz="1400" dirty="0"/>
            </a:br>
            <a:r>
              <a:rPr lang="en-US" sz="1400"/>
              <a:t>C, Do, D1, and D2 for residential building in section R301.2.2 of the 2019 </a:t>
            </a:r>
            <a:br>
              <a:rPr lang="en-US" sz="1400" dirty="0"/>
            </a:br>
            <a:r>
              <a:rPr lang="en-US" sz="1400"/>
              <a:t>California Residential code.  </a:t>
            </a:r>
            <a:endParaRPr lang="en-US" sz="1400">
              <a:cs typeface="Calibri"/>
            </a:endParaRPr>
          </a:p>
          <a:p>
            <a:pPr marL="383540" lvl="1"/>
            <a:r>
              <a:rPr lang="en-US" sz="1400"/>
              <a:t>In active zones, additional requirements are required for walls, floors</a:t>
            </a:r>
            <a:endParaRPr lang="en-US" sz="1400">
              <a:cs typeface="Calibri"/>
            </a:endParaRPr>
          </a:p>
          <a:p>
            <a:pPr marL="383540" lvl="1"/>
            <a:r>
              <a:rPr lang="en-US" sz="1400"/>
              <a:t>We did not see specific requirements for HVAC systems.</a:t>
            </a:r>
            <a:endParaRPr lang="en-US" sz="1400">
              <a:cs typeface="Calibri"/>
            </a:endParaRPr>
          </a:p>
          <a:p>
            <a:r>
              <a:rPr lang="en-US" sz="1400"/>
              <a:t>For commercial buildings the IBC code refer to the ASCE-7 standard and California OSHPD who interprets the requirements for California</a:t>
            </a:r>
            <a:endParaRPr lang="en-US" sz="1400">
              <a:cs typeface="Calibri"/>
            </a:endParaRPr>
          </a:p>
          <a:p>
            <a:pPr marL="383540" lvl="1"/>
            <a:r>
              <a:rPr lang="en-US" sz="1400"/>
              <a:t>For critical buildings like public assembly there are certification requirements that include verification of durability and operability in a seismic event</a:t>
            </a:r>
            <a:endParaRPr lang="en-US" sz="1400">
              <a:cs typeface="Calibri"/>
            </a:endParaRPr>
          </a:p>
          <a:p>
            <a:pPr marL="383540" lvl="1"/>
            <a:r>
              <a:rPr lang="en-US" sz="1400"/>
              <a:t>ASCE-7 allow for qualification one of the following three method which will continue to be used as required;</a:t>
            </a:r>
            <a:endParaRPr lang="en-US" sz="1400">
              <a:cs typeface="Calibri"/>
            </a:endParaRPr>
          </a:p>
          <a:p>
            <a:pPr marL="1200150" lvl="2" indent="-342900">
              <a:buFont typeface="+mj-lt"/>
              <a:buAutoNum type="arabicPeriod"/>
            </a:pPr>
            <a:r>
              <a:rPr lang="en-US" sz="1400"/>
              <a:t>Calculations</a:t>
            </a:r>
            <a:endParaRPr lang="en-US" sz="1400">
              <a:cs typeface="Calibri"/>
            </a:endParaRPr>
          </a:p>
          <a:p>
            <a:pPr marL="1200150" lvl="2" indent="-342900">
              <a:buFont typeface="+mj-lt"/>
              <a:buAutoNum type="arabicPeriod"/>
            </a:pPr>
            <a:r>
              <a:rPr lang="en-US" sz="1400"/>
              <a:t>Shaker Table Testing for transport testing completed in y and z</a:t>
            </a:r>
            <a:endParaRPr lang="en-US" sz="1400">
              <a:cs typeface="Calibri"/>
            </a:endParaRPr>
          </a:p>
          <a:p>
            <a:pPr marL="1200150" lvl="2" indent="-342900">
              <a:buFont typeface="+mj-lt"/>
              <a:buAutoNum type="arabicPeriod"/>
            </a:pPr>
            <a:r>
              <a:rPr lang="en-US" sz="1400"/>
              <a:t>Historical</a:t>
            </a:r>
            <a:r>
              <a:rPr lang="en-US"/>
              <a:t> </a:t>
            </a:r>
            <a:endParaRPr lang="en-US" sz="1400">
              <a:cs typeface="Calibri"/>
            </a:endParaRPr>
          </a:p>
          <a:p>
            <a:pPr marL="400050"/>
            <a:r>
              <a:rPr lang="en-US" sz="1400"/>
              <a:t>The UL60335-2-40 and ASHRAE 15 standard do not address seismic qualification, but do require vibration, shipping testing as well as most manufactures internal qualification testing</a:t>
            </a:r>
            <a:endParaRPr lang="en-US" sz="1400">
              <a:cs typeface="Calibri"/>
            </a:endParaRPr>
          </a:p>
          <a:p>
            <a:pPr marL="400050"/>
            <a:r>
              <a:rPr lang="en-US" sz="1400"/>
              <a:t>The new A2L systems do have more robust requirements for piping and joints and field testing of piping and are likely more durable than current A1 based refrigerants units.</a:t>
            </a:r>
            <a:endParaRPr lang="en-US" sz="1400">
              <a:cs typeface="Calibri"/>
            </a:endParaRPr>
          </a:p>
          <a:p>
            <a:endParaRPr lang="en-US" sz="1400"/>
          </a:p>
          <a:p>
            <a:endParaRPr lang="en-US" sz="1400"/>
          </a:p>
        </p:txBody>
      </p:sp>
      <p:pic>
        <p:nvPicPr>
          <p:cNvPr id="6" name="Picture 5"/>
          <p:cNvPicPr>
            <a:picLocks noChangeAspect="1"/>
          </p:cNvPicPr>
          <p:nvPr/>
        </p:nvPicPr>
        <p:blipFill>
          <a:blip r:embed="rId2"/>
          <a:stretch>
            <a:fillRect/>
          </a:stretch>
        </p:blipFill>
        <p:spPr>
          <a:xfrm>
            <a:off x="8559335" y="949036"/>
            <a:ext cx="3273232" cy="2163402"/>
          </a:xfrm>
          <a:prstGeom prst="rect">
            <a:avLst/>
          </a:prstGeom>
        </p:spPr>
      </p:pic>
      <p:sp>
        <p:nvSpPr>
          <p:cNvPr id="2" name="Footer Placeholder 1">
            <a:extLst>
              <a:ext uri="{FF2B5EF4-FFF2-40B4-BE49-F238E27FC236}">
                <a16:creationId xmlns:a16="http://schemas.microsoft.com/office/drawing/2014/main" id="{FD11B4CF-245E-490A-B443-04C0F7D9B7C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5521765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E0A15-241F-4AF8-A64C-634224F82BA3}"/>
              </a:ext>
            </a:extLst>
          </p:cNvPr>
          <p:cNvSpPr>
            <a:spLocks noGrp="1"/>
          </p:cNvSpPr>
          <p:nvPr>
            <p:ph type="title"/>
          </p:nvPr>
        </p:nvSpPr>
        <p:spPr/>
        <p:txBody>
          <a:bodyPr/>
          <a:lstStyle/>
          <a:p>
            <a:r>
              <a:rPr lang="en-US">
                <a:cs typeface="Calibri Light"/>
              </a:rPr>
              <a:t>Shaker Table Testing</a:t>
            </a:r>
            <a:endParaRPr lang="en-US"/>
          </a:p>
        </p:txBody>
      </p:sp>
      <p:sp>
        <p:nvSpPr>
          <p:cNvPr id="3" name="Content Placeholder 2">
            <a:extLst>
              <a:ext uri="{FF2B5EF4-FFF2-40B4-BE49-F238E27FC236}">
                <a16:creationId xmlns:a16="http://schemas.microsoft.com/office/drawing/2014/main" id="{8D2EA422-DC51-4A44-9E5C-E04F158A36CE}"/>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a:ea typeface="+mn-lt"/>
                <a:cs typeface="+mn-lt"/>
              </a:rPr>
              <a:t> Shaker Table testing for transport is in y and z direction </a:t>
            </a:r>
            <a:endParaRPr lang="en-US">
              <a:cs typeface="Calibri" panose="020F0502020204030204"/>
            </a:endParaRPr>
          </a:p>
          <a:p>
            <a:pPr>
              <a:buFont typeface="Arial" panose="020F0502020204030204" pitchFamily="34" charset="0"/>
              <a:buChar char="•"/>
            </a:pPr>
            <a:r>
              <a:rPr lang="en-US">
                <a:cs typeface="Calibri" panose="020F0502020204030204"/>
              </a:rPr>
              <a:t>Higher frequency </a:t>
            </a:r>
          </a:p>
          <a:p>
            <a:pPr>
              <a:buFont typeface="Arial" panose="020F0502020204030204" pitchFamily="34" charset="0"/>
              <a:buChar char="•"/>
            </a:pPr>
            <a:r>
              <a:rPr lang="en-US">
                <a:cs typeface="Calibri" panose="020F0502020204030204"/>
              </a:rPr>
              <a:t>Longer test (hours)</a:t>
            </a:r>
          </a:p>
          <a:p>
            <a:pPr>
              <a:buFont typeface="Arial" panose="020F0502020204030204" pitchFamily="34" charset="0"/>
              <a:buChar char="•"/>
            </a:pPr>
            <a:endParaRPr lang="en-US">
              <a:cs typeface="Calibri" panose="020F0502020204030204"/>
            </a:endParaRPr>
          </a:p>
          <a:p>
            <a:pPr>
              <a:buFont typeface="Arial" panose="020F0502020204030204" pitchFamily="34" charset="0"/>
              <a:buChar char="•"/>
            </a:pPr>
            <a:r>
              <a:rPr lang="en-US">
                <a:cs typeface="Calibri" panose="020F0502020204030204"/>
              </a:rPr>
              <a:t>Seismic test is low frequency, high displacement test in y direction only</a:t>
            </a:r>
          </a:p>
          <a:p>
            <a:pPr>
              <a:buFont typeface="Arial" panose="020F0502020204030204" pitchFamily="34" charset="0"/>
              <a:buChar char="•"/>
            </a:pPr>
            <a:endParaRPr lang="en-US">
              <a:cs typeface="Calibri" panose="020F0502020204030204"/>
            </a:endParaRPr>
          </a:p>
          <a:p>
            <a:endParaRPr lang="en-US">
              <a:cs typeface="Calibri" panose="020F0502020204030204"/>
            </a:endParaRPr>
          </a:p>
          <a:p>
            <a:endParaRPr lang="en-US">
              <a:cs typeface="Calibri" panose="020F0502020204030204"/>
            </a:endParaRPr>
          </a:p>
        </p:txBody>
      </p:sp>
      <p:sp>
        <p:nvSpPr>
          <p:cNvPr id="4" name="Footer Placeholder 3">
            <a:extLst>
              <a:ext uri="{FF2B5EF4-FFF2-40B4-BE49-F238E27FC236}">
                <a16:creationId xmlns:a16="http://schemas.microsoft.com/office/drawing/2014/main" id="{920BA2EF-4FD2-4DEE-BF7A-A3A9AD056099}"/>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5748658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6" name="Rectangle 2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00FA432-9301-45BF-BE6D-93D20D4623A1}"/>
              </a:ext>
            </a:extLst>
          </p:cNvPr>
          <p:cNvSpPr>
            <a:spLocks noGrp="1"/>
          </p:cNvSpPr>
          <p:nvPr>
            <p:ph type="title"/>
          </p:nvPr>
        </p:nvSpPr>
        <p:spPr>
          <a:xfrm>
            <a:off x="492370" y="605896"/>
            <a:ext cx="3084844" cy="5646208"/>
          </a:xfrm>
        </p:spPr>
        <p:txBody>
          <a:bodyPr anchor="ctr">
            <a:normAutofit/>
          </a:bodyPr>
          <a:lstStyle/>
          <a:p>
            <a:r>
              <a:rPr lang="en-US" sz="3600">
                <a:solidFill>
                  <a:srgbClr val="FFFFFF"/>
                </a:solidFill>
                <a:cs typeface="Calibri Light"/>
              </a:rPr>
              <a:t>AHRI Research to Verify IEC 60335-2-40</a:t>
            </a:r>
            <a:endParaRPr lang="en-US" sz="3600">
              <a:solidFill>
                <a:srgbClr val="FFFFFF"/>
              </a:solidFill>
            </a:endParaRPr>
          </a:p>
        </p:txBody>
      </p:sp>
      <p:sp>
        <p:nvSpPr>
          <p:cNvPr id="27" name="Rectangle 3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Content Placeholder 22">
            <a:extLst>
              <a:ext uri="{FF2B5EF4-FFF2-40B4-BE49-F238E27FC236}">
                <a16:creationId xmlns:a16="http://schemas.microsoft.com/office/drawing/2014/main" id="{3C8B2DEE-F62F-49EA-9500-FCA7602E0F19}"/>
              </a:ext>
            </a:extLst>
          </p:cNvPr>
          <p:cNvSpPr>
            <a:spLocks noGrp="1"/>
          </p:cNvSpPr>
          <p:nvPr>
            <p:ph idx="1"/>
          </p:nvPr>
        </p:nvSpPr>
        <p:spPr>
          <a:xfrm>
            <a:off x="4196044" y="195707"/>
            <a:ext cx="7982595" cy="6092256"/>
          </a:xfrm>
        </p:spPr>
        <p:txBody>
          <a:bodyPr vert="horz" lIns="0" tIns="45720" rIns="0" bIns="45720" rtlCol="0" anchor="ctr">
            <a:normAutofit lnSpcReduction="10000"/>
          </a:bodyPr>
          <a:lstStyle/>
          <a:p>
            <a:pPr>
              <a:buFont typeface="Wingdings" panose="020F0502020204030204" pitchFamily="34" charset="0"/>
              <a:buChar char="§"/>
            </a:pPr>
            <a:r>
              <a:rPr lang="en-US">
                <a:cs typeface="Calibri"/>
              </a:rPr>
              <a:t>US TAG wanted to verify the IEC 60335-2-40 --&gt; $7 million by AHRI and ASHRAE</a:t>
            </a:r>
          </a:p>
          <a:p>
            <a:pPr marL="383540" lvl="1">
              <a:buFont typeface="Wingdings" pitchFamily="34" charset="0"/>
              <a:buChar char="§"/>
            </a:pPr>
            <a:r>
              <a:rPr lang="en-US" sz="2000">
                <a:cs typeface="Calibri"/>
              </a:rPr>
              <a:t>US AC industry is more conservative </a:t>
            </a:r>
          </a:p>
          <a:p>
            <a:pPr marL="383540" lvl="1">
              <a:buFont typeface="Wingdings" pitchFamily="34" charset="0"/>
              <a:buChar char="§"/>
            </a:pPr>
            <a:r>
              <a:rPr lang="en-US" sz="2000">
                <a:cs typeface="Calibri"/>
              </a:rPr>
              <a:t>Different built environment in US</a:t>
            </a:r>
          </a:p>
          <a:p>
            <a:pPr marL="383540" lvl="1">
              <a:buFont typeface="Wingdings" pitchFamily="34" charset="0"/>
              <a:buChar char="§"/>
            </a:pPr>
            <a:r>
              <a:rPr lang="en-US" sz="2000">
                <a:cs typeface="Calibri"/>
              </a:rPr>
              <a:t>Individual companies and international research also invested in testing</a:t>
            </a:r>
          </a:p>
          <a:p>
            <a:pPr marL="383540" lvl="1">
              <a:buFont typeface="Wingdings" pitchFamily="34" charset="0"/>
              <a:buChar char="§"/>
            </a:pPr>
            <a:r>
              <a:rPr lang="en-US" sz="2000">
                <a:ea typeface="+mn-lt"/>
                <a:cs typeface="+mn-lt"/>
              </a:rPr>
              <a:t>Research completed to inform the safety standards</a:t>
            </a:r>
            <a:endParaRPr lang="en-US" sz="2000" dirty="0">
              <a:ea typeface="+mn-lt"/>
              <a:cs typeface="+mn-lt"/>
            </a:endParaRPr>
          </a:p>
          <a:p>
            <a:pPr marL="383540" lvl="1">
              <a:spcBef>
                <a:spcPts val="0"/>
              </a:spcBef>
              <a:spcAft>
                <a:spcPts val="0"/>
              </a:spcAft>
              <a:buFont typeface="Calibri" pitchFamily="34" charset="0"/>
              <a:buChar char="•"/>
            </a:pPr>
            <a:r>
              <a:rPr lang="en-US" sz="2000">
                <a:ea typeface="+mn-lt"/>
                <a:cs typeface="+mn-lt"/>
              </a:rPr>
              <a:t>AHRI created videos of some of the research related to A2L and A3 refrigerants.</a:t>
            </a:r>
            <a:endParaRPr lang="en-US" sz="2000" dirty="0">
              <a:ea typeface="+mn-lt"/>
              <a:cs typeface="+mn-lt"/>
            </a:endParaRPr>
          </a:p>
          <a:p>
            <a:pPr marL="383540" lvl="1">
              <a:spcBef>
                <a:spcPts val="0"/>
              </a:spcBef>
              <a:spcAft>
                <a:spcPts val="0"/>
              </a:spcAft>
              <a:buFont typeface="Calibri" pitchFamily="34" charset="0"/>
              <a:buChar char="•"/>
            </a:pPr>
            <a:r>
              <a:rPr lang="en-US" sz="2000">
                <a:ea typeface="+mn-lt"/>
                <a:cs typeface="+mn-lt"/>
              </a:rPr>
              <a:t>Still photos of the videos can be found in the final reports on the AHRTI website </a:t>
            </a:r>
            <a:endParaRPr lang="en-US" sz="2000" dirty="0">
              <a:ea typeface="+mn-lt"/>
              <a:cs typeface="+mn-lt"/>
            </a:endParaRPr>
          </a:p>
          <a:p>
            <a:pPr>
              <a:buFont typeface="Wingdings" panose="020F0502020204030204" pitchFamily="34" charset="0"/>
              <a:buChar char="§"/>
            </a:pPr>
            <a:r>
              <a:rPr lang="en-US">
                <a:cs typeface="Calibri"/>
              </a:rPr>
              <a:t> 8 hours to walk through research to provide context . </a:t>
            </a:r>
          </a:p>
          <a:p>
            <a:pPr marL="383540" lvl="1">
              <a:buFont typeface="Wingdings" pitchFamily="34" charset="0"/>
              <a:buChar char="§"/>
            </a:pPr>
            <a:r>
              <a:rPr lang="en-US" sz="2000">
                <a:cs typeface="Calibri"/>
              </a:rPr>
              <a:t>AHRI willing to start this process now through a virtual forum </a:t>
            </a:r>
            <a:endParaRPr lang="en-US" sz="2000" dirty="0">
              <a:ea typeface="+mn-lt"/>
              <a:cs typeface="+mn-lt"/>
            </a:endParaRPr>
          </a:p>
          <a:p>
            <a:pPr marL="383540" lvl="1">
              <a:buFont typeface="Wingdings" pitchFamily="34" charset="0"/>
              <a:buChar char="§"/>
            </a:pPr>
            <a:r>
              <a:rPr lang="en-US" sz="2000">
                <a:ea typeface="+mn-lt"/>
                <a:cs typeface="+mn-lt"/>
              </a:rPr>
              <a:t>When pandemic conditions allow for an in-person, we can complete the process.</a:t>
            </a:r>
            <a:endParaRPr lang="en-US" sz="2000">
              <a:cs typeface="Calibri"/>
            </a:endParaRPr>
          </a:p>
          <a:p>
            <a:pPr>
              <a:buFont typeface="Wingdings" panose="020F0502020204030204" pitchFamily="34" charset="0"/>
              <a:buChar char="§"/>
            </a:pPr>
            <a:r>
              <a:rPr lang="en-US">
                <a:ea typeface="+mn-lt"/>
                <a:cs typeface="+mn-lt"/>
              </a:rPr>
              <a:t>AHRI has presented videos jointly with UL in Northbrook Illinois</a:t>
            </a:r>
            <a:endParaRPr lang="en-US">
              <a:cs typeface="Calibri"/>
            </a:endParaRPr>
          </a:p>
          <a:p>
            <a:pPr marL="383540" lvl="1">
              <a:spcBef>
                <a:spcPts val="0"/>
              </a:spcBef>
              <a:spcAft>
                <a:spcPts val="0"/>
              </a:spcAft>
            </a:pPr>
            <a:r>
              <a:rPr lang="en-US" sz="2000">
                <a:ea typeface="+mn-lt"/>
                <a:cs typeface="+mn-lt"/>
              </a:rPr>
              <a:t>Oct 2018: Invitations sent to fire service with more than 100 attendees for 2-day session on research for both air conditioning and commercial refrigeration  -</a:t>
            </a:r>
            <a:endParaRPr lang="en-US" sz="2000" dirty="0">
              <a:ea typeface="+mn-lt"/>
              <a:cs typeface="+mn-lt"/>
            </a:endParaRPr>
          </a:p>
          <a:p>
            <a:pPr marL="383540" lvl="1">
              <a:spcBef>
                <a:spcPts val="0"/>
              </a:spcBef>
              <a:spcAft>
                <a:spcPts val="0"/>
              </a:spcAft>
            </a:pPr>
            <a:r>
              <a:rPr lang="en-US" sz="2000" dirty="0">
                <a:ea typeface="+mn-lt"/>
                <a:cs typeface="+mn-lt"/>
              </a:rPr>
              <a:t> </a:t>
            </a:r>
            <a:r>
              <a:rPr lang="en-US" sz="2000">
                <a:ea typeface="+mn-lt"/>
                <a:cs typeface="+mn-lt"/>
              </a:rPr>
              <a:t>Jan 2020:  Private session on air conditioning research inviting only specific members of fire service as directed by and including Jim Dominik </a:t>
            </a:r>
            <a:endParaRPr lang="en-US" sz="2000">
              <a:cs typeface="Calibri"/>
            </a:endParaRPr>
          </a:p>
          <a:p>
            <a:pPr marL="383540" lvl="1">
              <a:buFont typeface="Wingdings" pitchFamily="34" charset="0"/>
              <a:buChar char="§"/>
            </a:pPr>
            <a:endParaRPr lang="en-US" sz="1500">
              <a:cs typeface="Calibri"/>
            </a:endParaRPr>
          </a:p>
        </p:txBody>
      </p:sp>
      <p:sp>
        <p:nvSpPr>
          <p:cNvPr id="4" name="Footer Placeholder 3">
            <a:extLst>
              <a:ext uri="{FF2B5EF4-FFF2-40B4-BE49-F238E27FC236}">
                <a16:creationId xmlns:a16="http://schemas.microsoft.com/office/drawing/2014/main" id="{1312CD2F-CFF2-45ED-865D-77E18715D59A}"/>
              </a:ext>
            </a:extLst>
          </p:cNvPr>
          <p:cNvSpPr>
            <a:spLocks noGrp="1"/>
          </p:cNvSpPr>
          <p:nvPr>
            <p:ph type="ftr" sz="quarter" idx="11"/>
          </p:nvPr>
        </p:nvSpPr>
        <p:spPr>
          <a:xfrm>
            <a:off x="4742017" y="6459785"/>
            <a:ext cx="5105169" cy="365125"/>
          </a:xfrm>
        </p:spPr>
        <p:txBody>
          <a:bodyPr>
            <a:normAutofit/>
          </a:bodyPr>
          <a:lstStyle/>
          <a:p>
            <a:pPr algn="l">
              <a:spcAft>
                <a:spcPts val="600"/>
              </a:spcAft>
            </a:pPr>
            <a:r>
              <a:rPr lang="en-US">
                <a:solidFill>
                  <a:schemeClr val="tx2"/>
                </a:solidFill>
              </a:rPr>
              <a:t>©Air Conditioning, Heating, Refrigeration Institute 2020</a:t>
            </a:r>
          </a:p>
        </p:txBody>
      </p:sp>
    </p:spTree>
    <p:extLst>
      <p:ext uri="{BB962C8B-B14F-4D97-AF65-F5344CB8AC3E}">
        <p14:creationId xmlns:p14="http://schemas.microsoft.com/office/powerpoint/2010/main" val="8522160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Wildfire</a:t>
            </a:r>
            <a:r>
              <a:rPr lang="en-US" dirty="0"/>
              <a:t> Concerns</a:t>
            </a:r>
          </a:p>
        </p:txBody>
      </p:sp>
      <p:sp>
        <p:nvSpPr>
          <p:cNvPr id="13" name="Text Placeholder 12">
            <a:extLst>
              <a:ext uri="{FF2B5EF4-FFF2-40B4-BE49-F238E27FC236}">
                <a16:creationId xmlns:a16="http://schemas.microsoft.com/office/drawing/2014/main" id="{FF5ACB40-7AD6-4F57-A2AF-3D88114F11AF}"/>
              </a:ext>
            </a:extLst>
          </p:cNvPr>
          <p:cNvSpPr>
            <a:spLocks noGrp="1"/>
          </p:cNvSpPr>
          <p:nvPr>
            <p:ph type="body" idx="1"/>
          </p:nvPr>
        </p:nvSpPr>
        <p:spPr/>
        <p:txBody>
          <a:bodyPr/>
          <a:lstStyle/>
          <a:p>
            <a:r>
              <a:rPr lang="en-US">
                <a:cs typeface="Calibri"/>
              </a:rPr>
              <a:t>A2L Residential AC system</a:t>
            </a:r>
            <a:endParaRPr lang="en-US"/>
          </a:p>
        </p:txBody>
      </p:sp>
      <p:sp>
        <p:nvSpPr>
          <p:cNvPr id="9" name="Content Placeholder 8">
            <a:extLst>
              <a:ext uri="{FF2B5EF4-FFF2-40B4-BE49-F238E27FC236}">
                <a16:creationId xmlns:a16="http://schemas.microsoft.com/office/drawing/2014/main" id="{DF05EAE3-736D-4F92-BD23-27AF64BFED1F}"/>
              </a:ext>
            </a:extLst>
          </p:cNvPr>
          <p:cNvSpPr>
            <a:spLocks noGrp="1"/>
          </p:cNvSpPr>
          <p:nvPr>
            <p:ph sz="half" idx="2"/>
          </p:nvPr>
        </p:nvSpPr>
        <p:spPr>
          <a:xfrm>
            <a:off x="1097280" y="2833347"/>
            <a:ext cx="4937760" cy="3286760"/>
          </a:xfrm>
        </p:spPr>
        <p:txBody>
          <a:bodyPr vert="horz" lIns="0" tIns="45720" rIns="0" bIns="45720" rtlCol="0" anchor="t">
            <a:normAutofit/>
          </a:bodyPr>
          <a:lstStyle/>
          <a:p>
            <a:r>
              <a:rPr lang="en-US" sz="2800" dirty="0">
                <a:cs typeface="Calibri"/>
              </a:rPr>
              <a:t>Less than 4 gallons of an A2L refrigerant </a:t>
            </a:r>
          </a:p>
          <a:p>
            <a:r>
              <a:rPr lang="en-US" sz="2800" dirty="0">
                <a:cs typeface="Calibri"/>
              </a:rPr>
              <a:t>Difficult to ignite (High MIE)</a:t>
            </a:r>
          </a:p>
          <a:p>
            <a:r>
              <a:rPr lang="en-US" sz="2800" dirty="0">
                <a:cs typeface="Calibri"/>
              </a:rPr>
              <a:t>Low heat of combustion</a:t>
            </a:r>
          </a:p>
          <a:p>
            <a:endParaRPr lang="en-US" dirty="0">
              <a:cs typeface="Calibri"/>
            </a:endParaRPr>
          </a:p>
          <a:p>
            <a:endParaRPr lang="en-US" dirty="0">
              <a:cs typeface="Calibri"/>
            </a:endParaRPr>
          </a:p>
          <a:p>
            <a:endParaRPr lang="en-US" dirty="0">
              <a:cs typeface="Calibri"/>
            </a:endParaRPr>
          </a:p>
        </p:txBody>
      </p:sp>
      <p:sp>
        <p:nvSpPr>
          <p:cNvPr id="14" name="Text Placeholder 13">
            <a:extLst>
              <a:ext uri="{FF2B5EF4-FFF2-40B4-BE49-F238E27FC236}">
                <a16:creationId xmlns:a16="http://schemas.microsoft.com/office/drawing/2014/main" id="{D88707A3-97EC-4143-9793-94435B88F001}"/>
              </a:ext>
            </a:extLst>
          </p:cNvPr>
          <p:cNvSpPr>
            <a:spLocks noGrp="1"/>
          </p:cNvSpPr>
          <p:nvPr>
            <p:ph type="body" sz="quarter" idx="3"/>
          </p:nvPr>
        </p:nvSpPr>
        <p:spPr/>
        <p:txBody>
          <a:bodyPr/>
          <a:lstStyle/>
          <a:p>
            <a:r>
              <a:rPr lang="en-US">
                <a:cs typeface="Calibri"/>
              </a:rPr>
              <a:t>propane</a:t>
            </a:r>
            <a:endParaRPr lang="en-US" dirty="0">
              <a:cs typeface="Calibri"/>
            </a:endParaRPr>
          </a:p>
        </p:txBody>
      </p:sp>
      <p:sp>
        <p:nvSpPr>
          <p:cNvPr id="15" name="Content Placeholder 14">
            <a:extLst>
              <a:ext uri="{FF2B5EF4-FFF2-40B4-BE49-F238E27FC236}">
                <a16:creationId xmlns:a16="http://schemas.microsoft.com/office/drawing/2014/main" id="{656C7352-8762-4E7A-814E-1765CDB1E18F}"/>
              </a:ext>
            </a:extLst>
          </p:cNvPr>
          <p:cNvSpPr>
            <a:spLocks noGrp="1"/>
          </p:cNvSpPr>
          <p:nvPr>
            <p:ph sz="quarter" idx="4"/>
          </p:nvPr>
        </p:nvSpPr>
        <p:spPr>
          <a:xfrm>
            <a:off x="6217920" y="2698875"/>
            <a:ext cx="5314277" cy="3286760"/>
          </a:xfrm>
        </p:spPr>
        <p:txBody>
          <a:bodyPr vert="horz" lIns="0" tIns="45720" rIns="0" bIns="45720" rtlCol="0" anchor="t">
            <a:normAutofit/>
          </a:bodyPr>
          <a:lstStyle/>
          <a:p>
            <a:r>
              <a:rPr lang="en-US" sz="2800" dirty="0">
                <a:ea typeface="+mn-lt"/>
                <a:cs typeface="+mn-lt"/>
              </a:rPr>
              <a:t>120 gallon tank of propane allowed 10 feet from house.</a:t>
            </a:r>
          </a:p>
          <a:p>
            <a:r>
              <a:rPr lang="en-US" sz="2800" dirty="0">
                <a:cs typeface="Calibri"/>
              </a:rPr>
              <a:t>Low minimum ignition energy (MIE)</a:t>
            </a:r>
          </a:p>
          <a:p>
            <a:r>
              <a:rPr lang="en-US" sz="2800" dirty="0">
                <a:cs typeface="Calibri"/>
              </a:rPr>
              <a:t>Higher heat of combustion</a:t>
            </a:r>
          </a:p>
        </p:txBody>
      </p:sp>
      <p:sp>
        <p:nvSpPr>
          <p:cNvPr id="7" name="Footer Placeholder 6">
            <a:extLst>
              <a:ext uri="{FF2B5EF4-FFF2-40B4-BE49-F238E27FC236}">
                <a16:creationId xmlns:a16="http://schemas.microsoft.com/office/drawing/2014/main" id="{C977E776-8E94-4B09-A8A2-DDD14B8C42F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7133145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2A784-E6C1-4F3B-8D67-66DD72BF9A4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7D2873E-A452-4EBA-AAC8-8D7F6CEE3701}"/>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EF3FA204-8B3E-4A3E-BE52-ED99656F631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117879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a:spLocks noGrp="1"/>
          </p:cNvSpPr>
          <p:nvPr>
            <p:ph type="title"/>
          </p:nvPr>
        </p:nvSpPr>
        <p:spPr>
          <a:xfrm>
            <a:off x="442408" y="80895"/>
            <a:ext cx="10515600" cy="662781"/>
          </a:xfrm>
          <a:prstGeom prst="rect">
            <a:avLst/>
          </a:prstGeom>
          <a:noFill/>
          <a:ln>
            <a:noFill/>
          </a:ln>
        </p:spPr>
        <p:txBody>
          <a:bodyPr spcFirstLastPara="1" vert="horz" wrap="square" lIns="91433" tIns="45700" rIns="91433" bIns="45700" rtlCol="0" anchor="ctr" anchorCtr="0">
            <a:noAutofit/>
          </a:bodyPr>
          <a:lstStyle/>
          <a:p>
            <a:pPr lvl="0">
              <a:buSzPts val="2700"/>
            </a:pPr>
            <a:r>
              <a:rPr lang="en" sz="3600"/>
              <a:t>Completed Research on Flammable Refrigerants* </a:t>
            </a:r>
            <a:endParaRPr sz="1467"/>
          </a:p>
        </p:txBody>
      </p:sp>
      <p:sp>
        <p:nvSpPr>
          <p:cNvPr id="275" name="Google Shape;275;p38"/>
          <p:cNvSpPr txBox="1">
            <a:spLocks noGrp="1"/>
          </p:cNvSpPr>
          <p:nvPr>
            <p:ph idx="1"/>
          </p:nvPr>
        </p:nvSpPr>
        <p:spPr>
          <a:xfrm>
            <a:off x="151703" y="538323"/>
            <a:ext cx="11586683" cy="5911983"/>
          </a:xfrm>
          <a:prstGeom prst="rect">
            <a:avLst/>
          </a:prstGeom>
          <a:noFill/>
          <a:ln>
            <a:noFill/>
          </a:ln>
        </p:spPr>
        <p:txBody>
          <a:bodyPr spcFirstLastPara="1" vert="horz" wrap="square" lIns="91433" tIns="45700" rIns="91433" bIns="45700" rtlCol="0" anchor="t" anchorCtr="0">
            <a:noAutofit/>
          </a:bodyPr>
          <a:lstStyle/>
          <a:p>
            <a:pPr>
              <a:lnSpc>
                <a:spcPct val="70000"/>
              </a:lnSpc>
              <a:spcBef>
                <a:spcPts val="0"/>
              </a:spcBef>
              <a:spcAft>
                <a:spcPts val="0"/>
              </a:spcAft>
              <a:buClr>
                <a:srgbClr val="0070C0"/>
              </a:buClr>
              <a:buSzPts val="1800"/>
            </a:pPr>
            <a:r>
              <a:rPr lang="en" sz="1850" dirty="0"/>
              <a:t>Testing</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b="1" u="sng">
                <a:solidFill>
                  <a:srgbClr val="0070C0"/>
                </a:solidFill>
              </a:rPr>
              <a:t>AHRTI-9007: Benchmarking Risk by Whole Room Scale Leaks and Ignitions Testing</a:t>
            </a:r>
            <a:endParaRPr lang="en-US" sz="1333" b="1" u="sng" dirty="0">
              <a:solidFill>
                <a:srgbClr val="0070C0"/>
              </a:solidFill>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AHRTI-9013: A2L Consequence Study</a:t>
            </a:r>
            <a:endParaRPr lang="en-US" sz="1333"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AHRTI-9012/Oak Ridge National Laboratory (ORNL): Real-world Leak Assessments of Alternative Flammable Refrigerants-</a:t>
            </a:r>
            <a:r>
              <a:rPr lang="en-US" sz="1600"/>
              <a:t>Phase I</a:t>
            </a:r>
            <a:endParaRPr lang="en-US" sz="1333"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AHRTI-9008: Investigation of Hot surface Ignition Temperature (HSIT) for A2L Refrigerants</a:t>
            </a:r>
            <a:endParaRPr lang="en-US" sz="1333"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AHRI-8017: Investigation of Energy Produced by Potential Ignition Sources in Residential Application</a:t>
            </a:r>
            <a:endParaRPr lang="en" sz="1600" dirty="0">
              <a:cs typeface="Calibri"/>
            </a:endParaRPr>
          </a:p>
          <a:p>
            <a:pPr marL="751840" lvl="1" indent="-285750">
              <a:lnSpc>
                <a:spcPct val="70000"/>
              </a:lnSpc>
              <a:buSzPts val="1500"/>
            </a:pPr>
            <a:r>
              <a:rPr lang="en" sz="1600"/>
              <a:t>NFPA: </a:t>
            </a:r>
            <a:r>
              <a:rPr lang="en-US" sz="1600"/>
              <a:t>Evaluation of the Fire Hazard of ASHRAE Class A3 Refrigerants in Commercial Refrigeration Applications</a:t>
            </a:r>
            <a:endParaRPr lang="en-US" sz="1600" dirty="0">
              <a:cs typeface="Calibri"/>
            </a:endParaRPr>
          </a:p>
          <a:p>
            <a:pPr marL="751840" lvl="1" indent="-285750">
              <a:lnSpc>
                <a:spcPct val="70000"/>
              </a:lnSpc>
              <a:buSzPts val="1500"/>
            </a:pPr>
            <a:r>
              <a:rPr lang="en-US" sz="1600"/>
              <a:t>Carrier: Electric Heater Testing</a:t>
            </a:r>
            <a:endParaRPr lang="en-US" sz="1600" dirty="0">
              <a:cs typeface="Calibri"/>
            </a:endParaRPr>
          </a:p>
          <a:p>
            <a:pPr marL="751840" lvl="1" indent="-285750">
              <a:lnSpc>
                <a:spcPct val="70000"/>
              </a:lnSpc>
              <a:buSzPts val="1500"/>
            </a:pPr>
            <a:r>
              <a:rPr lang="en-US" sz="1600"/>
              <a:t>Carrier: Turbulent deﬂagrations of mildly ﬂammable refrigerant-air mixtures</a:t>
            </a:r>
            <a:endParaRPr lang="en-US" sz="1333" dirty="0">
              <a:cs typeface="Calibri" panose="020F0502020204030204"/>
            </a:endParaRPr>
          </a:p>
          <a:p>
            <a:pPr>
              <a:lnSpc>
                <a:spcPct val="70000"/>
              </a:lnSpc>
              <a:spcBef>
                <a:spcPts val="1067"/>
              </a:spcBef>
              <a:spcAft>
                <a:spcPts val="0"/>
              </a:spcAft>
              <a:buClr>
                <a:srgbClr val="0070C0"/>
              </a:buClr>
              <a:buSzPts val="1800"/>
            </a:pPr>
            <a:r>
              <a:rPr lang="en-US" sz="1850" dirty="0"/>
              <a:t>Modeling</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ORNL: Investigate the Proper Basis for Setting Charge Limits of A2L, A2, and A3 for Various Types of Products</a:t>
            </a:r>
            <a:r>
              <a:rPr lang="en-US" sz="1600" dirty="0"/>
              <a:t> </a:t>
            </a:r>
            <a:endParaRPr lang="en-US" sz="1850" dirty="0"/>
          </a:p>
          <a:p>
            <a:pPr marL="466090" lvl="1" indent="0">
              <a:lnSpc>
                <a:spcPct val="70000"/>
              </a:lnSpc>
              <a:spcBef>
                <a:spcPts val="533"/>
              </a:spcBef>
              <a:spcAft>
                <a:spcPts val="0"/>
              </a:spcAft>
              <a:buClr>
                <a:schemeClr val="accent2"/>
              </a:buClr>
              <a:buSzPts val="1500"/>
              <a:buNone/>
            </a:pPr>
            <a:r>
              <a:rPr lang="en-US" sz="1850" dirty="0"/>
              <a:t>Servicing</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ASHRAE-1807:Guidelines for Flammable Refrigerant Handling, Transporting, Storing and Equipment Servicing, Installation and Dismantling</a:t>
            </a:r>
            <a:r>
              <a:rPr lang="en" sz="1600" dirty="0"/>
              <a:t> </a:t>
            </a:r>
            <a:endParaRPr lang="en" sz="1333">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ASHRAE-1808: Servicing and Installing Equipment using Flammable Refrigerants: Assessment of Field-made Mechanical Joints</a:t>
            </a:r>
            <a:r>
              <a:rPr lang="en" sz="1600" dirty="0"/>
              <a:t> </a:t>
            </a:r>
            <a:endParaRPr lang="en" sz="1600" dirty="0">
              <a:cs typeface="Calibri"/>
            </a:endParaRPr>
          </a:p>
          <a:p>
            <a:pPr marL="751840" lvl="1" indent="-285750">
              <a:lnSpc>
                <a:spcPct val="70000"/>
              </a:lnSpc>
              <a:buSzPts val="1500"/>
            </a:pPr>
            <a:r>
              <a:rPr lang="en-US" sz="1600"/>
              <a:t>AHAM Safe Servicing of Household Appliances with Flammable Refrigerants: Recommended Practices</a:t>
            </a:r>
            <a:endParaRPr lang="en" sz="1600" dirty="0">
              <a:cs typeface="Calibri" panose="020F0502020204030204"/>
            </a:endParaRPr>
          </a:p>
          <a:p>
            <a:pPr marL="751840" lvl="1" indent="-285750">
              <a:lnSpc>
                <a:spcPct val="70000"/>
              </a:lnSpc>
              <a:buSzPts val="1500"/>
            </a:pPr>
            <a:r>
              <a:rPr lang="en" sz="1600"/>
              <a:t>NFPA: </a:t>
            </a:r>
            <a:r>
              <a:rPr lang="en-US" sz="1600"/>
              <a:t>Flammable refrigerants firefighter training: Hazard assessment and demonstrative testing</a:t>
            </a:r>
            <a:endParaRPr lang="en-US" sz="1333" dirty="0">
              <a:cs typeface="Calibri" panose="020F0502020204030204"/>
            </a:endParaRPr>
          </a:p>
          <a:p>
            <a:pPr>
              <a:lnSpc>
                <a:spcPct val="70000"/>
              </a:lnSpc>
              <a:spcBef>
                <a:spcPts val="1067"/>
              </a:spcBef>
              <a:spcAft>
                <a:spcPts val="0"/>
              </a:spcAft>
              <a:buClr>
                <a:srgbClr val="0070C0"/>
              </a:buClr>
              <a:buSzPts val="1800"/>
            </a:pPr>
            <a:r>
              <a:rPr lang="en-US" sz="1850" dirty="0"/>
              <a:t>Detection</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AHRTI-9009: Leak Detection of A2L Refrigerants in HVACR Equipment</a:t>
            </a:r>
            <a:endParaRPr lang="en" sz="1600" dirty="0">
              <a:cs typeface="Calibri"/>
            </a:endParaRPr>
          </a:p>
          <a:p>
            <a:pPr marL="895350" lvl="1" indent="-285750">
              <a:lnSpc>
                <a:spcPct val="70000"/>
              </a:lnSpc>
              <a:buSzPts val="1800"/>
            </a:pPr>
            <a:endParaRPr lang="en-US" sz="1600">
              <a:cs typeface="Calibri" panose="020F0502020204030204"/>
            </a:endParaRPr>
          </a:p>
        </p:txBody>
      </p:sp>
      <p:sp>
        <p:nvSpPr>
          <p:cNvPr id="276" name="Google Shape;276;p38"/>
          <p:cNvSpPr txBox="1"/>
          <p:nvPr/>
        </p:nvSpPr>
        <p:spPr>
          <a:xfrm>
            <a:off x="570175" y="5631400"/>
            <a:ext cx="8749404" cy="346636"/>
          </a:xfrm>
          <a:prstGeom prst="rect">
            <a:avLst/>
          </a:prstGeom>
          <a:gradFill>
            <a:gsLst>
              <a:gs pos="0">
                <a:srgbClr val="BBF7A3"/>
              </a:gs>
              <a:gs pos="35000">
                <a:srgbClr val="CDF8BE"/>
              </a:gs>
              <a:gs pos="100000">
                <a:srgbClr val="ECFDE5"/>
              </a:gs>
            </a:gsLst>
            <a:lin ang="16200000" scaled="0"/>
          </a:gradFill>
          <a:ln w="9525" cap="flat" cmpd="sng">
            <a:solidFill>
              <a:srgbClr val="6CAB4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33" tIns="45700" rIns="91433" bIns="45700" anchor="t" anchorCtr="0">
            <a:noAutofit/>
          </a:bodyPr>
          <a:lstStyle/>
          <a:p>
            <a:r>
              <a:rPr lang="en" sz="1467">
                <a:solidFill>
                  <a:schemeClr val="dk1"/>
                </a:solidFill>
                <a:latin typeface="Arial"/>
                <a:ea typeface="Arial"/>
                <a:cs typeface="Arial"/>
                <a:sym typeface="Arial"/>
              </a:rPr>
              <a:t>*This is not a comprehensive list (Japan, Europe and Manufacturers </a:t>
            </a:r>
            <a:r>
              <a:rPr lang="en-US" sz="1467">
                <a:solidFill>
                  <a:schemeClr val="dk1"/>
                </a:solidFill>
                <a:latin typeface="Arial"/>
                <a:ea typeface="Arial"/>
                <a:cs typeface="Arial"/>
                <a:sym typeface="Arial"/>
              </a:rPr>
              <a:t>have done extensive studies</a:t>
            </a:r>
            <a:r>
              <a:rPr lang="en" sz="1467">
                <a:solidFill>
                  <a:schemeClr val="dk1"/>
                </a:solidFill>
                <a:latin typeface="Arial"/>
                <a:ea typeface="Arial"/>
                <a:cs typeface="Arial"/>
                <a:sym typeface="Arial"/>
              </a:rPr>
              <a:t>)</a:t>
            </a:r>
            <a:endParaRPr sz="1467"/>
          </a:p>
        </p:txBody>
      </p:sp>
      <p:sp>
        <p:nvSpPr>
          <p:cNvPr id="2" name="Footer Placeholder 1">
            <a:extLst>
              <a:ext uri="{FF2B5EF4-FFF2-40B4-BE49-F238E27FC236}">
                <a16:creationId xmlns:a16="http://schemas.microsoft.com/office/drawing/2014/main" id="{4EAEF623-1039-4D44-B259-705BF02A3FBC}"/>
              </a:ext>
            </a:extLst>
          </p:cNvPr>
          <p:cNvSpPr>
            <a:spLocks noGrp="1"/>
          </p:cNvSpPr>
          <p:nvPr>
            <p:ph type="ftr" sz="quarter" idx="11"/>
          </p:nvPr>
        </p:nvSpPr>
        <p:spPr/>
        <p:txBody>
          <a:bodyPr/>
          <a:lstStyle/>
          <a:p>
            <a:r>
              <a:rPr lang="en-US"/>
              <a:t>©Air Conditioning, Heating, Refrigeration Institute 2020</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CD26A-8661-40B8-A58E-5ABF5869F3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43D4B04-8390-431A-9309-2ABCA75127B4}"/>
              </a:ext>
            </a:extLst>
          </p:cNvPr>
          <p:cNvSpPr>
            <a:spLocks noGrp="1"/>
          </p:cNvSpPr>
          <p:nvPr>
            <p:ph idx="1"/>
          </p:nvPr>
        </p:nvSpPr>
        <p:spPr/>
        <p:txBody>
          <a:bodyPr vert="horz" lIns="0" tIns="45720" rIns="0" bIns="45720" rtlCol="0" anchor="t">
            <a:normAutofit/>
          </a:bodyPr>
          <a:lstStyle/>
          <a:p>
            <a:r>
              <a:rPr lang="en-US" i="1">
                <a:ea typeface="+mn-lt"/>
                <a:cs typeface="+mn-lt"/>
              </a:rPr>
              <a:t>DISCLAIMER: The information contained in the conference presentations are intended primarily to inform industry experts and code committees revising relevant national and regional safety codes.  Please confine the sharing of this information to within your company.  AHRI makes no claims, promises, or guarantees about the accuracy, completeness, or adequacy of the contents of the information, and expressly disclaims liability for errors and omissions in the content of the information.</a:t>
            </a:r>
            <a:r>
              <a:rPr lang="en-US" dirty="0">
                <a:ea typeface="+mn-lt"/>
                <a:cs typeface="+mn-lt"/>
              </a:rPr>
              <a:t> </a:t>
            </a:r>
            <a:endParaRPr lang="en-US"/>
          </a:p>
        </p:txBody>
      </p:sp>
      <p:sp>
        <p:nvSpPr>
          <p:cNvPr id="4" name="Footer Placeholder 3">
            <a:extLst>
              <a:ext uri="{FF2B5EF4-FFF2-40B4-BE49-F238E27FC236}">
                <a16:creationId xmlns:a16="http://schemas.microsoft.com/office/drawing/2014/main" id="{10141673-33B4-489F-8D7C-2554FD52EBB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383477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a:spLocks noGrp="1"/>
          </p:cNvSpPr>
          <p:nvPr>
            <p:ph type="title"/>
          </p:nvPr>
        </p:nvSpPr>
        <p:spPr>
          <a:xfrm>
            <a:off x="442408" y="80895"/>
            <a:ext cx="10515600" cy="662781"/>
          </a:xfrm>
          <a:prstGeom prst="rect">
            <a:avLst/>
          </a:prstGeom>
          <a:noFill/>
          <a:ln>
            <a:noFill/>
          </a:ln>
        </p:spPr>
        <p:txBody>
          <a:bodyPr spcFirstLastPara="1" vert="horz" wrap="square" lIns="91433" tIns="45700" rIns="91433" bIns="45700" rtlCol="0" anchor="ctr" anchorCtr="0">
            <a:noAutofit/>
          </a:bodyPr>
          <a:lstStyle/>
          <a:p>
            <a:pPr lvl="0">
              <a:buSzPts val="2700"/>
            </a:pPr>
            <a:r>
              <a:rPr lang="en" sz="3600"/>
              <a:t>Research on Flammable Refrigerants* </a:t>
            </a:r>
            <a:endParaRPr sz="1467"/>
          </a:p>
        </p:txBody>
      </p:sp>
      <p:sp>
        <p:nvSpPr>
          <p:cNvPr id="275" name="Google Shape;275;p38"/>
          <p:cNvSpPr txBox="1">
            <a:spLocks noGrp="1"/>
          </p:cNvSpPr>
          <p:nvPr>
            <p:ph idx="1"/>
          </p:nvPr>
        </p:nvSpPr>
        <p:spPr>
          <a:xfrm>
            <a:off x="368267" y="743676"/>
            <a:ext cx="10052363" cy="5911983"/>
          </a:xfrm>
          <a:prstGeom prst="rect">
            <a:avLst/>
          </a:prstGeom>
          <a:noFill/>
          <a:ln>
            <a:noFill/>
          </a:ln>
        </p:spPr>
        <p:txBody>
          <a:bodyPr spcFirstLastPara="1" vert="horz" wrap="square" lIns="91433" tIns="45700" rIns="91433" bIns="45700" rtlCol="0" anchor="t" anchorCtr="0">
            <a:noAutofit/>
          </a:bodyPr>
          <a:lstStyle/>
          <a:p>
            <a:pPr marL="0" indent="0">
              <a:lnSpc>
                <a:spcPct val="70000"/>
              </a:lnSpc>
              <a:spcBef>
                <a:spcPts val="0"/>
              </a:spcBef>
              <a:spcAft>
                <a:spcPts val="0"/>
              </a:spcAft>
              <a:buClr>
                <a:srgbClr val="0070C0"/>
              </a:buClr>
              <a:buSzPts val="1800"/>
              <a:buNone/>
            </a:pPr>
            <a:r>
              <a:rPr lang="en-US" sz="1867"/>
              <a:t>Completed - Risk Assessment</a:t>
            </a:r>
          </a:p>
          <a:p>
            <a:pPr marL="846646" lvl="1" indent="-237061">
              <a:lnSpc>
                <a:spcPct val="70000"/>
              </a:lnSpc>
              <a:buSzPts val="1800"/>
            </a:pPr>
            <a:r>
              <a:rPr lang="en-US" sz="1600"/>
              <a:t>AHRI-8004: Risk Assessment of Residential Heat Pump Systems Using 2L Flammable Refrigerants</a:t>
            </a:r>
          </a:p>
          <a:p>
            <a:pPr marL="846646" lvl="1" indent="-237061">
              <a:lnSpc>
                <a:spcPct val="70000"/>
              </a:lnSpc>
              <a:buSzPts val="1800"/>
            </a:pPr>
            <a:r>
              <a:rPr lang="en-US" sz="1600"/>
              <a:t>AHRI-8009: Risk Assessment of Refrigeration Systems Using A2L Flammable Refrigerants</a:t>
            </a:r>
          </a:p>
          <a:p>
            <a:pPr marL="846646" lvl="1" indent="-237061">
              <a:lnSpc>
                <a:spcPct val="70000"/>
              </a:lnSpc>
              <a:buSzPts val="1800"/>
            </a:pPr>
            <a:r>
              <a:rPr lang="en-US" sz="1600"/>
              <a:t>AHRI-8016: Risk Assessment of Rooftop Units Using A2L Refrigerants</a:t>
            </a:r>
          </a:p>
          <a:p>
            <a:pPr marL="237061" indent="-237061">
              <a:lnSpc>
                <a:spcPct val="70000"/>
              </a:lnSpc>
              <a:spcBef>
                <a:spcPts val="0"/>
              </a:spcBef>
              <a:spcAft>
                <a:spcPts val="0"/>
              </a:spcAft>
              <a:buClr>
                <a:srgbClr val="0070C0"/>
              </a:buClr>
              <a:buSzPts val="1800"/>
              <a:buChar char="•"/>
            </a:pPr>
            <a:endParaRPr lang="en-US" sz="2133"/>
          </a:p>
          <a:p>
            <a:pPr marL="237061" indent="-237061">
              <a:lnSpc>
                <a:spcPct val="70000"/>
              </a:lnSpc>
              <a:spcBef>
                <a:spcPts val="0"/>
              </a:spcBef>
              <a:spcAft>
                <a:spcPts val="0"/>
              </a:spcAft>
              <a:buClr>
                <a:srgbClr val="0070C0"/>
              </a:buClr>
              <a:buSzPts val="1800"/>
              <a:buChar char="•"/>
            </a:pPr>
            <a:r>
              <a:rPr lang="en-US" sz="2133"/>
              <a:t>Ongoing projects in US</a:t>
            </a:r>
            <a:endParaRPr sz="1400"/>
          </a:p>
          <a:p>
            <a:pPr marL="694249" lvl="1" indent="-228594">
              <a:lnSpc>
                <a:spcPct val="70000"/>
              </a:lnSpc>
              <a:buSzPts val="1500"/>
            </a:pPr>
            <a:r>
              <a:rPr lang="en" sz="1867"/>
              <a:t>AHRTI-9014: </a:t>
            </a:r>
            <a:r>
              <a:rPr lang="en-US" sz="1867"/>
              <a:t>Assess Refrigerant Detector Characteristics for Use in HVACR Equipment</a:t>
            </a:r>
            <a:endParaRPr sz="1400"/>
          </a:p>
          <a:p>
            <a:pPr marL="694249" lvl="1" indent="-228594">
              <a:lnSpc>
                <a:spcPct val="70000"/>
              </a:lnSpc>
              <a:buSzPts val="1500"/>
            </a:pPr>
            <a:r>
              <a:rPr lang="en-US" sz="1867"/>
              <a:t>AHRTI-9015: Assessment of Mitigation Effectiveness for Air-Conditioning and Refrigeration Equipment</a:t>
            </a:r>
          </a:p>
          <a:p>
            <a:pPr marL="694249" lvl="1" indent="-228594">
              <a:lnSpc>
                <a:spcPct val="70000"/>
              </a:lnSpc>
              <a:buSzPts val="1500"/>
            </a:pPr>
            <a:r>
              <a:rPr lang="en-US" sz="1867"/>
              <a:t>AHRI 8023: Risk Assessment of Transport Refrigeration Systems Using Flammable Refrigerants</a:t>
            </a:r>
          </a:p>
          <a:p>
            <a:pPr marL="694249" lvl="1" indent="-228594">
              <a:lnSpc>
                <a:spcPct val="70000"/>
              </a:lnSpc>
              <a:spcBef>
                <a:spcPts val="533"/>
              </a:spcBef>
              <a:spcAft>
                <a:spcPts val="0"/>
              </a:spcAft>
              <a:buClr>
                <a:schemeClr val="accent2"/>
              </a:buClr>
              <a:buSzPts val="1500"/>
              <a:buChar char="•"/>
            </a:pPr>
            <a:r>
              <a:rPr lang="en" sz="1867"/>
              <a:t>Oak Ridge National Laboratory (ORNL): Real-world Leak Assessments of Alternative Flammable-</a:t>
            </a:r>
            <a:r>
              <a:rPr lang="en-US" sz="1867"/>
              <a:t>Phase II</a:t>
            </a:r>
          </a:p>
          <a:p>
            <a:pPr marL="694249" lvl="1" indent="-228594">
              <a:lnSpc>
                <a:spcPct val="70000"/>
              </a:lnSpc>
              <a:buSzPts val="1500"/>
            </a:pPr>
            <a:r>
              <a:rPr lang="en-US" sz="1867"/>
              <a:t>NIST: Modeling tools for low-GWP Refrigerant Blends Flammability</a:t>
            </a:r>
          </a:p>
          <a:p>
            <a:pPr marL="694249" lvl="1" indent="-228594">
              <a:lnSpc>
                <a:spcPct val="70000"/>
              </a:lnSpc>
              <a:buSzPts val="1500"/>
            </a:pPr>
            <a:r>
              <a:rPr lang="en-US" sz="1867"/>
              <a:t>ASHRAE-1806: Flammable Refrigerants Post-Ignition Simulation and Risk Assessment Update</a:t>
            </a:r>
          </a:p>
          <a:p>
            <a:pPr marL="694249" lvl="1" indent="-228594">
              <a:lnSpc>
                <a:spcPct val="70000"/>
              </a:lnSpc>
              <a:buSzPts val="1500"/>
            </a:pPr>
            <a:r>
              <a:rPr lang="en-US" sz="1867"/>
              <a:t>ASHRAE-1855: Determination of the Impact of Combustion Byproducts on the Safe Use of Flammable Fluorinated Refrigerants </a:t>
            </a:r>
          </a:p>
          <a:p>
            <a:pPr marL="84665" indent="-228594">
              <a:lnSpc>
                <a:spcPct val="70000"/>
              </a:lnSpc>
              <a:spcBef>
                <a:spcPts val="533"/>
              </a:spcBef>
              <a:buClr>
                <a:schemeClr val="accent2"/>
              </a:buClr>
              <a:buSzPts val="1500"/>
            </a:pPr>
            <a:r>
              <a:rPr lang="en-US" sz="2133"/>
              <a:t>Research outside US </a:t>
            </a:r>
          </a:p>
          <a:p>
            <a:pPr marL="694249" lvl="1" indent="-228594">
              <a:lnSpc>
                <a:spcPct val="70000"/>
              </a:lnSpc>
              <a:buSzPts val="1500"/>
            </a:pPr>
            <a:r>
              <a:rPr lang="en-US" sz="1867"/>
              <a:t>Japanese Industry Risk Assessment of Mildly Flammable Refrigerants</a:t>
            </a:r>
          </a:p>
          <a:p>
            <a:pPr marL="694249" lvl="1" indent="-228594">
              <a:lnSpc>
                <a:spcPct val="70000"/>
              </a:lnSpc>
              <a:buSzPts val="1500"/>
            </a:pPr>
            <a:r>
              <a:rPr lang="en-US" sz="1867"/>
              <a:t>Japanese Industry Risk Assessment for Safe Use of A3 Refrigerants</a:t>
            </a:r>
          </a:p>
          <a:p>
            <a:pPr marL="694249" lvl="1" indent="-228594">
              <a:lnSpc>
                <a:spcPct val="70000"/>
              </a:lnSpc>
              <a:spcBef>
                <a:spcPts val="533"/>
              </a:spcBef>
              <a:spcAft>
                <a:spcPts val="0"/>
              </a:spcAft>
              <a:buClr>
                <a:schemeClr val="accent2"/>
              </a:buClr>
              <a:buSzPts val="1500"/>
              <a:buChar char="•"/>
            </a:pPr>
            <a:endParaRPr sz="2400"/>
          </a:p>
        </p:txBody>
      </p:sp>
      <p:sp>
        <p:nvSpPr>
          <p:cNvPr id="6" name="Google Shape;276;p38">
            <a:extLst>
              <a:ext uri="{FF2B5EF4-FFF2-40B4-BE49-F238E27FC236}">
                <a16:creationId xmlns:a16="http://schemas.microsoft.com/office/drawing/2014/main" id="{28EF9AEA-48AD-4307-963C-E6E4C58726D0}"/>
              </a:ext>
            </a:extLst>
          </p:cNvPr>
          <p:cNvSpPr txBox="1"/>
          <p:nvPr/>
        </p:nvSpPr>
        <p:spPr>
          <a:xfrm>
            <a:off x="570175" y="5631400"/>
            <a:ext cx="8749404" cy="346636"/>
          </a:xfrm>
          <a:prstGeom prst="rect">
            <a:avLst/>
          </a:prstGeom>
          <a:gradFill>
            <a:gsLst>
              <a:gs pos="0">
                <a:srgbClr val="BBF7A3"/>
              </a:gs>
              <a:gs pos="35000">
                <a:srgbClr val="CDF8BE"/>
              </a:gs>
              <a:gs pos="100000">
                <a:srgbClr val="ECFDE5"/>
              </a:gs>
            </a:gsLst>
            <a:lin ang="16200000" scaled="0"/>
          </a:gradFill>
          <a:ln w="9525" cap="flat" cmpd="sng">
            <a:solidFill>
              <a:srgbClr val="6CAB4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33" tIns="45700" rIns="91433" bIns="45700" anchor="t" anchorCtr="0">
            <a:noAutofit/>
          </a:bodyPr>
          <a:lstStyle/>
          <a:p>
            <a:r>
              <a:rPr lang="en" sz="1467">
                <a:solidFill>
                  <a:schemeClr val="dk1"/>
                </a:solidFill>
                <a:latin typeface="Arial"/>
                <a:ea typeface="Arial"/>
                <a:cs typeface="Arial"/>
                <a:sym typeface="Arial"/>
              </a:rPr>
              <a:t>*This is not a comprehensive list (Japan, Europe and Manufacturers </a:t>
            </a:r>
            <a:r>
              <a:rPr lang="en-US" sz="1467">
                <a:solidFill>
                  <a:schemeClr val="dk1"/>
                </a:solidFill>
                <a:latin typeface="Arial"/>
                <a:ea typeface="Arial"/>
                <a:cs typeface="Arial"/>
                <a:sym typeface="Arial"/>
              </a:rPr>
              <a:t>have done extensive studies</a:t>
            </a:r>
            <a:r>
              <a:rPr lang="en" sz="1467">
                <a:solidFill>
                  <a:schemeClr val="dk1"/>
                </a:solidFill>
                <a:latin typeface="Arial"/>
                <a:ea typeface="Arial"/>
                <a:cs typeface="Arial"/>
                <a:sym typeface="Arial"/>
              </a:rPr>
              <a:t>)</a:t>
            </a:r>
            <a:endParaRPr sz="1467"/>
          </a:p>
        </p:txBody>
      </p:sp>
      <p:sp>
        <p:nvSpPr>
          <p:cNvPr id="2" name="Footer Placeholder 1">
            <a:extLst>
              <a:ext uri="{FF2B5EF4-FFF2-40B4-BE49-F238E27FC236}">
                <a16:creationId xmlns:a16="http://schemas.microsoft.com/office/drawing/2014/main" id="{742D930F-4EB7-47F7-9B91-21058AE1418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079702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FDED2-E8C2-46F4-971C-8D8DB3EF39D2}"/>
              </a:ext>
            </a:extLst>
          </p:cNvPr>
          <p:cNvSpPr>
            <a:spLocks noGrp="1"/>
          </p:cNvSpPr>
          <p:nvPr>
            <p:ph type="title"/>
          </p:nvPr>
        </p:nvSpPr>
        <p:spPr/>
        <p:txBody>
          <a:bodyPr/>
          <a:lstStyle/>
          <a:p>
            <a:r>
              <a:rPr lang="en-US"/>
              <a:t>Research 9007-01</a:t>
            </a:r>
          </a:p>
        </p:txBody>
      </p:sp>
      <p:sp>
        <p:nvSpPr>
          <p:cNvPr id="3" name="Content Placeholder 2">
            <a:extLst>
              <a:ext uri="{FF2B5EF4-FFF2-40B4-BE49-F238E27FC236}">
                <a16:creationId xmlns:a16="http://schemas.microsoft.com/office/drawing/2014/main" id="{BA2E045D-7C1D-4720-9C24-044A2FCBD93C}"/>
              </a:ext>
            </a:extLst>
          </p:cNvPr>
          <p:cNvSpPr>
            <a:spLocks noGrp="1"/>
          </p:cNvSpPr>
          <p:nvPr>
            <p:ph idx="1"/>
          </p:nvPr>
        </p:nvSpPr>
        <p:spPr/>
        <p:txBody>
          <a:bodyPr/>
          <a:lstStyle/>
          <a:p>
            <a:r>
              <a:rPr lang="en-US">
                <a:hlinkClick r:id="rId2"/>
              </a:rPr>
              <a:t>http://www.ahrinet.org/App_Content/ahri/files/RESEARCH/Technical%20Results/AHRI_9007-01_Final_Report.pdf</a:t>
            </a:r>
            <a:endParaRPr lang="en-US"/>
          </a:p>
          <a:p>
            <a:endParaRPr lang="en-US"/>
          </a:p>
        </p:txBody>
      </p:sp>
      <p:sp>
        <p:nvSpPr>
          <p:cNvPr id="4" name="Footer Placeholder 3">
            <a:extLst>
              <a:ext uri="{FF2B5EF4-FFF2-40B4-BE49-F238E27FC236}">
                <a16:creationId xmlns:a16="http://schemas.microsoft.com/office/drawing/2014/main" id="{650C14F5-FABD-4DAB-989C-E234A964791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442414983"/>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2376DC4EEFFC448F523BFE901EB080" ma:contentTypeVersion="7" ma:contentTypeDescription="Create a new document." ma:contentTypeScope="" ma:versionID="860ed97aef3d5f7030e7c64edc5a145b">
  <xsd:schema xmlns:xsd="http://www.w3.org/2001/XMLSchema" xmlns:xs="http://www.w3.org/2001/XMLSchema" xmlns:p="http://schemas.microsoft.com/office/2006/metadata/properties" xmlns:ns3="3893550d-9b9d-405f-bdc1-bde99c58260e" xmlns:ns4="08eb54ba-42eb-49e4-9e3c-aad93c899359" targetNamespace="http://schemas.microsoft.com/office/2006/metadata/properties" ma:root="true" ma:fieldsID="f7ecfa86def55fffe6ee646dd11c6397" ns3:_="" ns4:_="">
    <xsd:import namespace="3893550d-9b9d-405f-bdc1-bde99c58260e"/>
    <xsd:import namespace="08eb54ba-42eb-49e4-9e3c-aad93c89935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93550d-9b9d-405f-bdc1-bde99c5826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8eb54ba-42eb-49e4-9e3c-aad93c89935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743706-786D-4AC4-9AAC-11D59BC897D1}">
  <ds:schemaRefs>
    <ds:schemaRef ds:uri="http://schemas.microsoft.com/sharepoint/v3/contenttype/forms"/>
  </ds:schemaRefs>
</ds:datastoreItem>
</file>

<file path=customXml/itemProps2.xml><?xml version="1.0" encoding="utf-8"?>
<ds:datastoreItem xmlns:ds="http://schemas.openxmlformats.org/officeDocument/2006/customXml" ds:itemID="{BCD0B1E4-B12C-4D97-B7FC-93A52FEA2028}">
  <ds:schemaRefs>
    <ds:schemaRef ds:uri="http://schemas.microsoft.com/office/2006/documentManagement/types"/>
    <ds:schemaRef ds:uri="http://www.w3.org/XML/1998/namespace"/>
    <ds:schemaRef ds:uri="http://purl.org/dc/dcmitype/"/>
    <ds:schemaRef ds:uri="3893550d-9b9d-405f-bdc1-bde99c58260e"/>
    <ds:schemaRef ds:uri="http://purl.org/dc/terms/"/>
    <ds:schemaRef ds:uri="http://schemas.microsoft.com/office/infopath/2007/PartnerControls"/>
    <ds:schemaRef ds:uri="http://purl.org/dc/elements/1.1/"/>
    <ds:schemaRef ds:uri="http://schemas.openxmlformats.org/package/2006/metadata/core-properties"/>
    <ds:schemaRef ds:uri="08eb54ba-42eb-49e4-9e3c-aad93c899359"/>
    <ds:schemaRef ds:uri="http://schemas.microsoft.com/office/2006/metadata/properties"/>
  </ds:schemaRefs>
</ds:datastoreItem>
</file>

<file path=customXml/itemProps3.xml><?xml version="1.0" encoding="utf-8"?>
<ds:datastoreItem xmlns:ds="http://schemas.openxmlformats.org/officeDocument/2006/customXml" ds:itemID="{6A9A361A-39D6-4D09-AB5C-7DE8A6A2062D}">
  <ds:schemaRefs>
    <ds:schemaRef ds:uri="08eb54ba-42eb-49e4-9e3c-aad93c899359"/>
    <ds:schemaRef ds:uri="3893550d-9b9d-405f-bdc1-bde99c5826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15626</TotalTime>
  <Words>7367</Words>
  <Application>Microsoft Office PowerPoint</Application>
  <PresentationFormat>Widescreen</PresentationFormat>
  <Paragraphs>693</Paragraphs>
  <Slides>70</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70</vt:i4>
      </vt:variant>
    </vt:vector>
  </HeadingPairs>
  <TitlesOfParts>
    <vt:vector size="79" baseType="lpstr">
      <vt:lpstr>Arial</vt:lpstr>
      <vt:lpstr>Calibri</vt:lpstr>
      <vt:lpstr>Calibri Light</vt:lpstr>
      <vt:lpstr>Segoe UI</vt:lpstr>
      <vt:lpstr>Verdana</vt:lpstr>
      <vt:lpstr>Wingdings</vt:lpstr>
      <vt:lpstr>Wingdings,Sans-Serif</vt:lpstr>
      <vt:lpstr>Retrospect</vt:lpstr>
      <vt:lpstr>Office Theme</vt:lpstr>
      <vt:lpstr>CalFIRE A2L 2022 </vt:lpstr>
      <vt:lpstr>PowerPoint Presentation</vt:lpstr>
      <vt:lpstr>New HVAC Installation with New Line-set</vt:lpstr>
      <vt:lpstr>New Install with Existing Line-set –Exposed Piping </vt:lpstr>
      <vt:lpstr>New Install with Existing Line-set –Hidden Piping</vt:lpstr>
      <vt:lpstr>Research</vt:lpstr>
      <vt:lpstr>Completed Research on Flammable Refrigerants* </vt:lpstr>
      <vt:lpstr>Research on Flammable Refrigerants* </vt:lpstr>
      <vt:lpstr>Research 9007-01</vt:lpstr>
      <vt:lpstr>AHRTI 9007-01</vt:lpstr>
      <vt:lpstr>Flammable Zones - Initial Research Observations</vt:lpstr>
      <vt:lpstr>Release from 8 ft</vt:lpstr>
      <vt:lpstr>Modeling showed that room setup required an obstruction to achieve concentration between LFL and UFL with no circulation/ mitigation</vt:lpstr>
      <vt:lpstr>PTAC Unit in Motel Room </vt:lpstr>
      <vt:lpstr>IEC 60335-2-40 uses 50% LFL to initiate mitigation </vt:lpstr>
      <vt:lpstr>How do I know if there is a leak?</vt:lpstr>
      <vt:lpstr>Portable Gas or Oxygen detectors</vt:lpstr>
      <vt:lpstr>AHRTI 9007-01</vt:lpstr>
      <vt:lpstr>Sensing Leaks</vt:lpstr>
      <vt:lpstr>UL/AHRI Demonstration Project</vt:lpstr>
      <vt:lpstr>AHRI Safe Refrigerant Transition Task Force</vt:lpstr>
      <vt:lpstr>END CHARTS FROM MAY MEETING</vt:lpstr>
      <vt:lpstr>CalFIRE A2L 2022 </vt:lpstr>
      <vt:lpstr>EPA Significant New Alternatives Policy (SNAP) Program Rule 23</vt:lpstr>
      <vt:lpstr>EPA Significant New Alternative Policy (SNAP) Program </vt:lpstr>
      <vt:lpstr>Why 2023 date for AC when SB1383 requires 40% reduction in 2030</vt:lpstr>
      <vt:lpstr>ASHRAE RP-1808: Durability and Leak Rates of Field-made Mechanical Joints</vt:lpstr>
      <vt:lpstr>Conclusions</vt:lpstr>
      <vt:lpstr>RECALL: 4 lbs would need to be released in a space of less than 212 sq ft to reach LFL</vt:lpstr>
      <vt:lpstr>m1 A2L Air Conditioning Units have been marketed and sold in US since 2016</vt:lpstr>
      <vt:lpstr>Summary ASHRAE RP-1808</vt:lpstr>
      <vt:lpstr>Leak Rate Comparison</vt:lpstr>
      <vt:lpstr>Is there any difference between flammable fluids?</vt:lpstr>
      <vt:lpstr>PowerPoint Presentation</vt:lpstr>
      <vt:lpstr>PowerPoint Presentation</vt:lpstr>
      <vt:lpstr>Research Project 9007-1 (cont)</vt:lpstr>
      <vt:lpstr> Rooftop Unit in Commercial Kitchen  </vt:lpstr>
      <vt:lpstr>Split HVAC unit in utility closet – Internal Leak</vt:lpstr>
      <vt:lpstr>Walk-in Cooler</vt:lpstr>
      <vt:lpstr>Reach-in Cooler The reach-in cooler scenario involved a product display refrigerator having an internal volume of 21 ft³ (0.59 m³), located in a convenience store with dimensions of 30 x 30 x 8-ft. high (9.1m x 9.1m x 2.4m). Tests with release quantities of 300g, 400g, and 500g were performed. The 500 g value is the current limit for class 2 flammable refrigerant in UL 471 edition 10 including revisions through November 2014. Four tests were conducted for this scenario using R-455A and R-457A refrigerants.</vt:lpstr>
      <vt:lpstr>Hermetic Electrical Pass-Through Terminal Failure</vt:lpstr>
      <vt:lpstr>PowerPoint Presentation</vt:lpstr>
      <vt:lpstr>Unlicensed Contractors?</vt:lpstr>
      <vt:lpstr>Technician Training </vt:lpstr>
      <vt:lpstr>Sensor Mitigation Strategy: Prevent Ignition</vt:lpstr>
      <vt:lpstr>Sensor Life</vt:lpstr>
      <vt:lpstr>Leak Sensing and Mitigation Operation</vt:lpstr>
      <vt:lpstr>UL60335-2-40 Sensor Location Requirements</vt:lpstr>
      <vt:lpstr>Leak Sensing and Mitigation Operation</vt:lpstr>
      <vt:lpstr>Fluorocarbon combustion products</vt:lpstr>
      <vt:lpstr>Wild Fire Concerns</vt:lpstr>
      <vt:lpstr>Did you know?</vt:lpstr>
      <vt:lpstr>PowerPoint Presentation</vt:lpstr>
      <vt:lpstr>Wild Fire </vt:lpstr>
      <vt:lpstr>What about a leak in an outdoor condensing unit during a wildfire?</vt:lpstr>
      <vt:lpstr>What is different in a house fire? (HVAC unit not involved)</vt:lpstr>
      <vt:lpstr>What is different in a house fire? (HVAC unit not on fire)</vt:lpstr>
      <vt:lpstr>Potential Refrigerant Fuel Load</vt:lpstr>
      <vt:lpstr>What is different? Wildfire with 410A, A2L or a Propane tank?</vt:lpstr>
      <vt:lpstr>What is different in a wildfire igniting a 410A unit vs HC tank?</vt:lpstr>
      <vt:lpstr>Damage to Refrigerant Lines During a Fire</vt:lpstr>
      <vt:lpstr>What if there is a catastrophic leak and there is a power outage and there is an external fire?</vt:lpstr>
      <vt:lpstr>Water Heater in a Closet</vt:lpstr>
      <vt:lpstr>Seismic: AC units are highly qualified for vibration</vt:lpstr>
      <vt:lpstr>Question - Seismic</vt:lpstr>
      <vt:lpstr>Shaker Table Testing</vt:lpstr>
      <vt:lpstr>AHRI Research to Verify IEC 60335-2-40</vt:lpstr>
      <vt:lpstr>Wildfire Concerns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CalFIRE A2L 2022</dc:title>
  <dc:creator>Walter-Terrinoni, Helen</dc:creator>
  <cp:lastModifiedBy>Walter-Terrinoni, Helen</cp:lastModifiedBy>
  <cp:revision>819</cp:revision>
  <dcterms:created xsi:type="dcterms:W3CDTF">2020-05-21T03:07:10Z</dcterms:created>
  <dcterms:modified xsi:type="dcterms:W3CDTF">2020-08-13T15:22:22Z</dcterms:modified>
</cp:coreProperties>
</file>